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handoutMasterIdLst>
    <p:handoutMasterId r:id="rId56"/>
  </p:handoutMasterIdLst>
  <p:sldIdLst>
    <p:sldId id="256" r:id="rId5"/>
    <p:sldId id="315" r:id="rId6"/>
    <p:sldId id="329" r:id="rId7"/>
    <p:sldId id="281" r:id="rId8"/>
    <p:sldId id="282" r:id="rId9"/>
    <p:sldId id="322" r:id="rId10"/>
    <p:sldId id="331" r:id="rId11"/>
    <p:sldId id="326" r:id="rId12"/>
    <p:sldId id="286" r:id="rId13"/>
    <p:sldId id="283" r:id="rId14"/>
    <p:sldId id="284" r:id="rId15"/>
    <p:sldId id="324" r:id="rId16"/>
    <p:sldId id="323" r:id="rId17"/>
    <p:sldId id="325" r:id="rId18"/>
    <p:sldId id="327" r:id="rId19"/>
    <p:sldId id="287" r:id="rId20"/>
    <p:sldId id="296" r:id="rId21"/>
    <p:sldId id="297" r:id="rId22"/>
    <p:sldId id="298" r:id="rId23"/>
    <p:sldId id="330" r:id="rId24"/>
    <p:sldId id="292" r:id="rId25"/>
    <p:sldId id="320" r:id="rId26"/>
    <p:sldId id="318" r:id="rId27"/>
    <p:sldId id="319" r:id="rId28"/>
    <p:sldId id="321" r:id="rId29"/>
    <p:sldId id="288" r:id="rId30"/>
    <p:sldId id="299" r:id="rId31"/>
    <p:sldId id="302" r:id="rId32"/>
    <p:sldId id="304" r:id="rId33"/>
    <p:sldId id="303" r:id="rId34"/>
    <p:sldId id="305" r:id="rId35"/>
    <p:sldId id="306" r:id="rId36"/>
    <p:sldId id="307" r:id="rId37"/>
    <p:sldId id="328" r:id="rId38"/>
    <p:sldId id="289" r:id="rId39"/>
    <p:sldId id="300" r:id="rId40"/>
    <p:sldId id="308" r:id="rId41"/>
    <p:sldId id="309" r:id="rId42"/>
    <p:sldId id="310" r:id="rId43"/>
    <p:sldId id="290" r:id="rId44"/>
    <p:sldId id="301" r:id="rId45"/>
    <p:sldId id="311" r:id="rId46"/>
    <p:sldId id="312" r:id="rId47"/>
    <p:sldId id="313" r:id="rId48"/>
    <p:sldId id="291" r:id="rId49"/>
    <p:sldId id="316" r:id="rId50"/>
    <p:sldId id="314" r:id="rId51"/>
    <p:sldId id="317" r:id="rId52"/>
    <p:sldId id="285" r:id="rId53"/>
    <p:sldId id="274" r:id="rId5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7F7F7F"/>
    <a:srgbClr val="000000"/>
    <a:srgbClr val="00153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162" autoAdjust="0"/>
  </p:normalViewPr>
  <p:slideViewPr>
    <p:cSldViewPr snapToGrid="0" showGuides="1">
      <p:cViewPr varScale="1">
        <p:scale>
          <a:sx n="71" d="100"/>
          <a:sy n="71" d="100"/>
        </p:scale>
        <p:origin x="1014"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8" d="100"/>
          <a:sy n="118" d="100"/>
        </p:scale>
        <p:origin x="-2310"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575272A-9B26-49B6-8A30-1B831EC74A1C}" type="datetimeFigureOut">
              <a:rPr lang="en-GB" smtClean="0"/>
              <a:t>21/09/2020</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FB72A79-AC1F-4D10-BBE5-E4D2CBF48CCA}" type="slidenum">
              <a:rPr lang="en-GB" smtClean="0"/>
              <a:t>‹N°›</a:t>
            </a:fld>
            <a:endParaRPr lang="en-GB"/>
          </a:p>
        </p:txBody>
      </p:sp>
    </p:spTree>
    <p:extLst>
      <p:ext uri="{BB962C8B-B14F-4D97-AF65-F5344CB8AC3E}">
        <p14:creationId xmlns:p14="http://schemas.microsoft.com/office/powerpoint/2010/main" val="347647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5F43E1C-286B-454E-B154-665A9D212606}" type="datetimeFigureOut">
              <a:rPr lang="en-GB" smtClean="0"/>
              <a:t>21/09/2020</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C0EC39-E1D8-4F61-9507-83E5DC4990C1}" type="slidenum">
              <a:rPr lang="en-GB" smtClean="0"/>
              <a:t>‹N°›</a:t>
            </a:fld>
            <a:endParaRPr lang="en-GB"/>
          </a:p>
        </p:txBody>
      </p:sp>
    </p:spTree>
    <p:extLst>
      <p:ext uri="{BB962C8B-B14F-4D97-AF65-F5344CB8AC3E}">
        <p14:creationId xmlns:p14="http://schemas.microsoft.com/office/powerpoint/2010/main" val="39502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lgn="just">
              <a:buFontTx/>
              <a:buChar char="-"/>
            </a:pPr>
            <a:endParaRPr lang="fr-FR" sz="1200" dirty="0" smtClean="0">
              <a:solidFill>
                <a:schemeClr val="bg1"/>
              </a:solidFill>
              <a:latin typeface="Arial" panose="020B0604020202020204" pitchFamily="34" charset="0"/>
            </a:endParaRPr>
          </a:p>
          <a:p>
            <a:r>
              <a:rPr lang="en-GB" sz="1200" kern="1200" dirty="0" smtClean="0">
                <a:solidFill>
                  <a:schemeClr val="tx1"/>
                </a:solidFill>
                <a:effectLst/>
                <a:latin typeface="+mn-lt"/>
                <a:ea typeface="+mn-ea"/>
                <a:cs typeface="+mn-cs"/>
              </a:rPr>
              <a:t>Space exploration is an essential tool for scientific progress. Space science missions enable us to better understand the World in which we live, observe the birth of the Universe, understand the creation of galaxies, analyse planets’ compositions.</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are 4 important domains: </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Planetary exploration</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Astronomy</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Sun-heliosphere-magnetosphere</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Fundamental physics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Give a definition of each domain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4</a:t>
            </a:fld>
            <a:endParaRPr lang="en-GB"/>
          </a:p>
        </p:txBody>
      </p:sp>
    </p:spTree>
    <p:extLst>
      <p:ext uri="{BB962C8B-B14F-4D97-AF65-F5344CB8AC3E}">
        <p14:creationId xmlns:p14="http://schemas.microsoft.com/office/powerpoint/2010/main" val="359153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Why go to Jupiter?</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Jupiter is the 5th planet from our Sun and is, by far, the largest planet in the solar system. It is approximately 143,000 kilometres wide at its equator. Jupiter is so large that all of the other planets in the solar system could fit inside it. Jupiter is called a gas giant. Its atmosphere is made up of mostly hydrogen gas and helium gas, like the sun. The planet is covered in thick red, brown, yellow and white clouds. The clouds make the planet look like it has stripes.</a:t>
            </a:r>
            <a:endParaRPr lang="fr-FR" sz="1200" kern="1200" dirty="0" smtClean="0">
              <a:solidFill>
                <a:schemeClr val="tx1"/>
              </a:solidFill>
              <a:effectLst/>
              <a:latin typeface="+mn-lt"/>
              <a:ea typeface="+mn-ea"/>
              <a:cs typeface="+mn-cs"/>
            </a:endParaRP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Because Jupiter is so big, it has had a significant influence on the solar system. By learning about Jupiter, we can better understand the early history of the solar system and the conditions in which Earth was born.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35</a:t>
            </a:fld>
            <a:endParaRPr lang="en-GB"/>
          </a:p>
        </p:txBody>
      </p:sp>
    </p:spTree>
    <p:extLst>
      <p:ext uri="{BB962C8B-B14F-4D97-AF65-F5344CB8AC3E}">
        <p14:creationId xmlns:p14="http://schemas.microsoft.com/office/powerpoint/2010/main" val="80333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JUICE is Europe’s first mission to Jupiter.</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mission will investigate the Jovian system, with a focus on its icy moons and the possibly ocean-bearing worlds of Europa, Ganymede and </a:t>
            </a:r>
            <a:r>
              <a:rPr lang="en-GB" sz="1200" kern="1200" dirty="0" err="1" smtClean="0">
                <a:solidFill>
                  <a:schemeClr val="tx1"/>
                </a:solidFill>
                <a:effectLst/>
                <a:latin typeface="+mn-lt"/>
                <a:ea typeface="+mn-ea"/>
                <a:cs typeface="+mn-cs"/>
              </a:rPr>
              <a:t>Callisto</a:t>
            </a:r>
            <a:r>
              <a:rPr lang="en-GB" sz="1200" kern="1200" dirty="0" smtClean="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37</a:t>
            </a:fld>
            <a:endParaRPr lang="en-GB"/>
          </a:p>
        </p:txBody>
      </p:sp>
    </p:spTree>
    <p:extLst>
      <p:ext uri="{BB962C8B-B14F-4D97-AF65-F5344CB8AC3E}">
        <p14:creationId xmlns:p14="http://schemas.microsoft.com/office/powerpoint/2010/main" val="133534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http://www.spaceopedia.com/space-exploration/space-probes/other-solar-bodies/icy-moons-explorer/</a:t>
            </a: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38</a:t>
            </a:fld>
            <a:endParaRPr lang="en-GB"/>
          </a:p>
        </p:txBody>
      </p:sp>
    </p:spTree>
    <p:extLst>
      <p:ext uri="{BB962C8B-B14F-4D97-AF65-F5344CB8AC3E}">
        <p14:creationId xmlns:p14="http://schemas.microsoft.com/office/powerpoint/2010/main" val="1807512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i="1" kern="1200" dirty="0" smtClean="0">
                <a:solidFill>
                  <a:schemeClr val="tx1"/>
                </a:solidFill>
                <a:effectLst/>
                <a:latin typeface="+mn-lt"/>
                <a:ea typeface="+mn-ea"/>
                <a:cs typeface="+mn-cs"/>
              </a:rPr>
              <a:t>Mercury is the smallest of the 8 planets in our solar system. It is also the closest to the sun. Mercury is the least explored of the four rocky planets of the inner Solar System and is also notoriously difficult to observe from Earth. </a:t>
            </a:r>
          </a:p>
          <a:p>
            <a:endParaRPr lang="fr-FR"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Difficult to observe  - </a:t>
            </a:r>
            <a:r>
              <a:rPr lang="en-GB" sz="1200" i="1" kern="1200" dirty="0" smtClean="0">
                <a:solidFill>
                  <a:schemeClr val="tx1"/>
                </a:solidFill>
                <a:effectLst/>
                <a:latin typeface="+mn-lt"/>
                <a:ea typeface="+mn-ea"/>
                <a:cs typeface="+mn-cs"/>
              </a:rPr>
              <a:t>Being the innermost planet of the Solar System, it always appears too close to the Sun. Mercury sets and rises in the sky almost at the same time as the Sun. That means it can be spotted only briefly, shortly before sunrise and just after sunset, and always appears close to the horizon.</a:t>
            </a:r>
            <a:endParaRPr lang="fr-FR" sz="1200" kern="1200" dirty="0" smtClean="0">
              <a:solidFill>
                <a:schemeClr val="tx1"/>
              </a:solidFill>
              <a:effectLst/>
              <a:latin typeface="+mn-lt"/>
              <a:ea typeface="+mn-ea"/>
              <a:cs typeface="+mn-cs"/>
            </a:endParaRPr>
          </a:p>
          <a:p>
            <a:endParaRPr lang="en-GB" sz="1200" b="1" i="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Hard to reach - </a:t>
            </a:r>
            <a:r>
              <a:rPr lang="en-GB" sz="1200" i="1" kern="1200" dirty="0" smtClean="0">
                <a:solidFill>
                  <a:schemeClr val="tx1"/>
                </a:solidFill>
                <a:effectLst/>
                <a:latin typeface="+mn-lt"/>
                <a:ea typeface="+mn-ea"/>
                <a:cs typeface="+mn-cs"/>
              </a:rPr>
              <a:t>Surprisingly, despite being much closer to Earth than Jupiter and Saturn, Mercury is actually more difficult to reach. The reason for that is Mercury’s closeness to the Sun. A spacecraft aiming to enter into orbit around the planet directly has to constantly brake against the gravitational pull of the star.</a:t>
            </a:r>
            <a:endParaRPr lang="fr-FR" sz="1200" kern="1200" dirty="0" smtClean="0">
              <a:solidFill>
                <a:schemeClr val="tx1"/>
              </a:solidFill>
              <a:effectLst/>
              <a:latin typeface="+mn-lt"/>
              <a:ea typeface="+mn-ea"/>
              <a:cs typeface="+mn-cs"/>
            </a:endParaRPr>
          </a:p>
          <a:p>
            <a:endParaRPr lang="en-GB" sz="1200" b="1" i="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Too hot to orbit up close - </a:t>
            </a:r>
            <a:r>
              <a:rPr lang="en-GB" sz="1200" i="1" kern="1200" dirty="0" smtClean="0">
                <a:solidFill>
                  <a:schemeClr val="tx1"/>
                </a:solidFill>
                <a:effectLst/>
                <a:latin typeface="+mn-lt"/>
                <a:ea typeface="+mn-ea"/>
                <a:cs typeface="+mn-cs"/>
              </a:rPr>
              <a:t>Not only is sunlight around Mercury about 10 times stronger than near Earth, the planet’s scorched surface also radiates heat back to space. As a result, spacecraft have to endure temperatures of up to 450°C, hot enough to melt lead. Materials used in standard space missions are not capable of withstanding such high temperatures. For example standard solar arrays start falling apart at 140°C. </a:t>
            </a:r>
            <a:endParaRPr lang="fr-FR" sz="1200" kern="1200" dirty="0" smtClean="0">
              <a:solidFill>
                <a:schemeClr val="tx1"/>
              </a:solidFill>
              <a:effectLst/>
              <a:latin typeface="+mn-lt"/>
              <a:ea typeface="+mn-ea"/>
              <a:cs typeface="+mn-cs"/>
            </a:endParaRPr>
          </a:p>
          <a:p>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https://www.esa.int/Science_Exploration/Space_Science/BepiColombo/Three_reasons_why_we_know_so_little_about_Mercury</a:t>
            </a: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40</a:t>
            </a:fld>
            <a:endParaRPr lang="en-GB"/>
          </a:p>
        </p:txBody>
      </p:sp>
    </p:spTree>
    <p:extLst>
      <p:ext uri="{BB962C8B-B14F-4D97-AF65-F5344CB8AC3E}">
        <p14:creationId xmlns:p14="http://schemas.microsoft.com/office/powerpoint/2010/main" val="80333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i="1" kern="1200" dirty="0" smtClean="0">
                <a:solidFill>
                  <a:schemeClr val="tx1"/>
                </a:solidFill>
                <a:effectLst/>
                <a:latin typeface="+mn-lt"/>
                <a:ea typeface="+mn-ea"/>
                <a:cs typeface="+mn-cs"/>
              </a:rPr>
              <a:t>Exoplanets are planets that orbit a star other than our sun. Astronomers have confirmed more than 4,000 exoplanets orbiting distant stars, with at least 1,000 more awaiting confirmation. </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Why didn’t we see them before? It’s because exoplanets are so far away, several light-years away at their closest. And it’s because – unlike stars – exoplanets don’t shine with their own light. Like our own Earth, they shine only with light reflected from their local stars. In contrast to their stars, exoplanets are exceedingly dim; even the largest are drowned in the light of their vastly brighter stars. That’s why, even now, even the largest are too small to be glimpsed in optical telescopes, although a few have been directly imaged.</a:t>
            </a:r>
            <a:endParaRPr lang="fr-FR" sz="1200" kern="1200" dirty="0" smtClean="0">
              <a:solidFill>
                <a:schemeClr val="tx1"/>
              </a:solidFill>
              <a:effectLst/>
              <a:latin typeface="+mn-lt"/>
              <a:ea typeface="+mn-ea"/>
              <a:cs typeface="+mn-cs"/>
            </a:endParaRP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 discovery of exoplanets has increased interest in the search for extra-terrestrial life. There is special interest in planets that orbit in a star's habitable zone, where it is possible for liquid water, a prerequisite for life on Earth, to exist on the surface. The study of planetary habitability also considers a wide range of other factors in determining the suitability of a planet for hosting life.</a:t>
            </a:r>
            <a:endParaRPr lang="fr-FR" sz="1200" kern="1200" dirty="0" smtClean="0">
              <a:solidFill>
                <a:schemeClr val="tx1"/>
              </a:solidFill>
              <a:effectLst/>
              <a:latin typeface="+mn-lt"/>
              <a:ea typeface="+mn-ea"/>
              <a:cs typeface="+mn-cs"/>
            </a:endParaRPr>
          </a:p>
          <a:p>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https://earthsky.org/astronomy-essentials/what-are-exoplanets</a:t>
            </a: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45</a:t>
            </a:fld>
            <a:endParaRPr lang="en-GB"/>
          </a:p>
        </p:txBody>
      </p:sp>
    </p:spTree>
    <p:extLst>
      <p:ext uri="{BB962C8B-B14F-4D97-AF65-F5344CB8AC3E}">
        <p14:creationId xmlns:p14="http://schemas.microsoft.com/office/powerpoint/2010/main" val="803333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48</a:t>
            </a:fld>
            <a:endParaRPr lang="en-GB"/>
          </a:p>
        </p:txBody>
      </p:sp>
    </p:spTree>
    <p:extLst>
      <p:ext uri="{BB962C8B-B14F-4D97-AF65-F5344CB8AC3E}">
        <p14:creationId xmlns:p14="http://schemas.microsoft.com/office/powerpoint/2010/main" val="375736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Space puts satellites under extreme conditions. They must survive: </a:t>
            </a:r>
          </a:p>
          <a:p>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launch phase (vibrations, shocks, etc.)</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Radiations</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err="1" smtClean="0">
                <a:solidFill>
                  <a:schemeClr val="tx1"/>
                </a:solidFill>
                <a:effectLst/>
                <a:latin typeface="+mn-lt"/>
                <a:ea typeface="+mn-ea"/>
                <a:cs typeface="+mn-cs"/>
              </a:rPr>
              <a:t>Extreme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temperatures</a:t>
            </a:r>
            <a:r>
              <a:rPr lang="fr-FR" sz="1200" kern="1200" dirty="0" smtClean="0">
                <a:solidFill>
                  <a:schemeClr val="tx1"/>
                </a:solidFill>
                <a:effectLst/>
                <a:latin typeface="+mn-lt"/>
                <a:ea typeface="+mn-ea"/>
                <a:cs typeface="+mn-cs"/>
              </a:rPr>
              <a:t> (-150°c à +200°c)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Space vacuum, residual atmosphere, meteorites, contamination</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Space debris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5</a:t>
            </a:fld>
            <a:endParaRPr lang="en-GB"/>
          </a:p>
        </p:txBody>
      </p:sp>
    </p:spTree>
    <p:extLst>
      <p:ext uri="{BB962C8B-B14F-4D97-AF65-F5344CB8AC3E}">
        <p14:creationId xmlns:p14="http://schemas.microsoft.com/office/powerpoint/2010/main" val="145491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How many stars are there in the Milky Way?</a:t>
            </a:r>
          </a:p>
          <a:p>
            <a:endParaRPr lang="fr-FR" sz="1200" b="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 Milky Way is the galaxy where Earth is found. Part of it is visible on a clear night from Earth, as a thick band of stars stretching across the sky. We can see thousands of these stars with the naked eye, and many more through a telescope.  But the real answer is we don’t really know. Astronomers estimate that it is between 100 and 400 billion stars and at least that many planets. </a:t>
            </a:r>
            <a:endParaRPr lang="fr-FR"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Why is it so difficult to count? </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Imagine looking at only the front view of a large building and try calculating the number of bricks used to build it. Only with the assumption of its size in mind, the end result would be very inaccurate. We are, sort of, in same situation where only one side of our galaxy is fairly visible to us (the other side is obscured by gas and dust in the galactic centre). The best we could do was to map one part of our galaxy and extrapolate it to the other side since our galaxy is believed to be spiral.</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8</a:t>
            </a:fld>
            <a:endParaRPr lang="en-GB"/>
          </a:p>
        </p:txBody>
      </p:sp>
    </p:spTree>
    <p:extLst>
      <p:ext uri="{BB962C8B-B14F-4D97-AF65-F5344CB8AC3E}">
        <p14:creationId xmlns:p14="http://schemas.microsoft.com/office/powerpoint/2010/main" val="80333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https://www.esa.int/kids/en/learn/Our_Universe/Stars_and_galaxies/Gaia_satellite_maps_over_a_billion_stars</a:t>
            </a:r>
          </a:p>
          <a:p>
            <a:r>
              <a:rPr lang="fr-FR" dirty="0" smtClean="0"/>
              <a:t>https://kids.kiddle.co/Gaia_(spacecraft)</a:t>
            </a:r>
          </a:p>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10</a:t>
            </a:fld>
            <a:endParaRPr lang="en-GB"/>
          </a:p>
        </p:txBody>
      </p:sp>
    </p:spTree>
    <p:extLst>
      <p:ext uri="{BB962C8B-B14F-4D97-AF65-F5344CB8AC3E}">
        <p14:creationId xmlns:p14="http://schemas.microsoft.com/office/powerpoint/2010/main" val="316703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Quasar definition: bright galaxies powered by the activity of the supermassive black holes at their cores</a:t>
            </a:r>
            <a:endParaRPr lang="fr-FR" sz="1200" kern="1200" dirty="0" smtClean="0">
              <a:solidFill>
                <a:schemeClr val="tx1"/>
              </a:solidFill>
              <a:effectLst/>
              <a:latin typeface="+mn-lt"/>
              <a:ea typeface="+mn-ea"/>
              <a:cs typeface="+mn-cs"/>
            </a:endParaRPr>
          </a:p>
          <a:p>
            <a:endParaRPr lang="en-US" baseline="0" dirty="0" smtClean="0"/>
          </a:p>
          <a:p>
            <a:r>
              <a:rPr lang="fr-FR" dirty="0" smtClean="0"/>
              <a:t>https://www.esa.int/kids/en/learn/Our_Universe/Stars_and_galaxies/Gaia_satellite_maps_over_a_billion_stars</a:t>
            </a:r>
          </a:p>
          <a:p>
            <a:r>
              <a:rPr lang="fr-FR" dirty="0" smtClean="0"/>
              <a:t>https://kids.kiddle.co/Gaia_(spacecraft)</a:t>
            </a:r>
          </a:p>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11</a:t>
            </a:fld>
            <a:endParaRPr lang="en-GB"/>
          </a:p>
        </p:txBody>
      </p:sp>
    </p:spTree>
    <p:extLst>
      <p:ext uri="{BB962C8B-B14F-4D97-AF65-F5344CB8AC3E}">
        <p14:creationId xmlns:p14="http://schemas.microsoft.com/office/powerpoint/2010/main" val="373624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https://nineplanets.org/kids/sun/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https://www.nasa.gov/feature/goddard/2018/its-surprisingly-hard-to-go-to-the-sun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dirty="0" smtClean="0"/>
          </a:p>
          <a:p>
            <a:r>
              <a:rPr lang="en-GB" sz="1200" b="1" kern="1200" dirty="0" smtClean="0">
                <a:solidFill>
                  <a:schemeClr val="tx1"/>
                </a:solidFill>
                <a:effectLst/>
                <a:latin typeface="+mn-lt"/>
                <a:ea typeface="+mn-ea"/>
                <a:cs typeface="+mn-cs"/>
              </a:rPr>
              <a:t>What is the Sun? </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the most important source of energy for life on Earth. The Sun is located in the centre of the Solar System. It is a nearly perfect sphere of hot plasma, essentially, a hot ball of glowing gases. The Sun has a diameter of around 1.39 million kilometres, 109 times greater than the diameter of our planet.</a:t>
            </a:r>
            <a:endParaRPr lang="fr-FR"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Why is it difficult to go to the Sun? </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It's surprisingly hard to actually go to the Sun: It takes 55 times more energy than it does to go to Mars. Why? The answer lies in the same fact that keeps Earth from plunging into the Sun: Our planet is traveling very fast — about 67,000 miles per hour — almost entirely sideways relative to the Sun. The only way to get to the Sun is to cancel that sideways motion.</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12</a:t>
            </a:fld>
            <a:endParaRPr lang="en-GB"/>
          </a:p>
        </p:txBody>
      </p:sp>
    </p:spTree>
    <p:extLst>
      <p:ext uri="{BB962C8B-B14F-4D97-AF65-F5344CB8AC3E}">
        <p14:creationId xmlns:p14="http://schemas.microsoft.com/office/powerpoint/2010/main" val="80333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is a comet? </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Comets are frozen leftovers from the formation of the solar system composed of dust, rock and ice. They range from a few miles to tens of miles wide, but as they orbit closer to the sun, they heat up and spew gases and dust into a glowing head that can be larger than a planet. This material forms a tail that stretches millions of miles. </a:t>
            </a:r>
            <a:endParaRPr lang="fr-FR"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Why are comets important? </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Comets are important because they: </a:t>
            </a:r>
          </a:p>
          <a:p>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smtClean="0">
                <a:solidFill>
                  <a:schemeClr val="tx1"/>
                </a:solidFill>
                <a:effectLst/>
                <a:latin typeface="+mn-lt"/>
                <a:ea typeface="+mn-ea"/>
                <a:cs typeface="+mn-cs"/>
              </a:rPr>
              <a:t>May be the oldest, most primitive bodies in the solar system preserving the earliest record of material from the nebula which formed the sun and the planets</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smtClean="0">
                <a:solidFill>
                  <a:schemeClr val="tx1"/>
                </a:solidFill>
                <a:effectLst/>
                <a:latin typeface="+mn-lt"/>
                <a:ea typeface="+mn-ea"/>
                <a:cs typeface="+mn-cs"/>
              </a:rPr>
              <a:t>Bring volatile light elements to the planets, playing a role in forming oceans and atmospheres</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smtClean="0">
                <a:solidFill>
                  <a:schemeClr val="tx1"/>
                </a:solidFill>
                <a:effectLst/>
                <a:latin typeface="+mn-lt"/>
                <a:ea typeface="+mn-ea"/>
                <a:cs typeface="+mn-cs"/>
              </a:rPr>
              <a:t>Are the most organic-rich bodies in the solar system providing ready-formed molecules possibly involved in the origin of life on Earth</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smtClean="0">
                <a:solidFill>
                  <a:schemeClr val="tx1"/>
                </a:solidFill>
                <a:effectLst/>
                <a:latin typeface="+mn-lt"/>
                <a:ea typeface="+mn-ea"/>
                <a:cs typeface="+mn-cs"/>
              </a:rPr>
              <a:t>Impact the Earth and other planets at hyper-velocities, causing major changes in climate and dramatically affecting the ecological balance, possibly including the extinction of the dinosaurs.</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smtClean="0">
                <a:solidFill>
                  <a:schemeClr val="tx1"/>
                </a:solidFill>
                <a:effectLst/>
                <a:latin typeface="+mn-lt"/>
                <a:ea typeface="+mn-ea"/>
                <a:cs typeface="+mn-cs"/>
              </a:rPr>
              <a:t>Are the building blocks of planetary systems around other stars.</a:t>
            </a:r>
            <a:endParaRPr lang="fr-FR" sz="1200" kern="1200" dirty="0" smtClean="0">
              <a:solidFill>
                <a:schemeClr val="tx1"/>
              </a:solidFill>
              <a:effectLst/>
              <a:latin typeface="+mn-lt"/>
              <a:ea typeface="+mn-ea"/>
              <a:cs typeface="+mn-cs"/>
            </a:endParaRPr>
          </a:p>
          <a:p>
            <a:endParaRPr lang="fr-FR" dirty="0" smtClean="0"/>
          </a:p>
          <a:p>
            <a:r>
              <a:rPr lang="fr-FR" dirty="0" smtClean="0"/>
              <a:t>https://solarsystem.nasa.gov/asteroids-comets-and-meteors/comets/overview/?page=0&amp;per_page=40&amp;order=name+asc&amp;search=&amp;condition_1=102%3Aparent_id&amp;condition_2=comet%3Abody_type%3Ailike</a:t>
            </a:r>
          </a:p>
          <a:p>
            <a:r>
              <a:rPr lang="fr-FR" dirty="0" smtClean="0"/>
              <a:t>https://stardust.jpl.nasa.gov/comets/comets.html</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16</a:t>
            </a:fld>
            <a:endParaRPr lang="en-GB"/>
          </a:p>
        </p:txBody>
      </p:sp>
    </p:spTree>
    <p:extLst>
      <p:ext uri="{BB962C8B-B14F-4D97-AF65-F5344CB8AC3E}">
        <p14:creationId xmlns:p14="http://schemas.microsoft.com/office/powerpoint/2010/main" val="80333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i="1" dirty="0" smtClean="0"/>
          </a:p>
          <a:p>
            <a:r>
              <a:rPr lang="en-GB" sz="1200" i="1" kern="1200" dirty="0" smtClean="0">
                <a:solidFill>
                  <a:schemeClr val="tx1"/>
                </a:solidFill>
                <a:effectLst/>
                <a:latin typeface="+mn-lt"/>
                <a:ea typeface="+mn-ea"/>
                <a:cs typeface="+mn-cs"/>
              </a:rPr>
              <a:t>Venus is Earth's closest neighbour in the solar system. It isn't the closest planet to the Sun, but it is the hottest in our solar system with temperatures that can melt lead (480 degrees Celsius), an atmosphere so thick it would crush you, and clouds of sulfuric acid. </a:t>
            </a:r>
            <a:endParaRPr lang="fr-FR" sz="1200" kern="1200" dirty="0" smtClean="0">
              <a:solidFill>
                <a:schemeClr val="tx1"/>
              </a:solidFill>
              <a:effectLst/>
              <a:latin typeface="+mn-lt"/>
              <a:ea typeface="+mn-ea"/>
              <a:cs typeface="+mn-cs"/>
            </a:endParaRP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 planet is a little smaller than Earth, and is similar to Earth inside. We can't see the surface of Venus from Earth, because it is covered with thick clouds. However, space missions to Venus have shown us that its surface is covered with craters, volcanoes, mountains, and big lava plains. </a:t>
            </a:r>
            <a:endParaRPr lang="fr-FR" sz="1200" kern="1200" dirty="0" smtClean="0">
              <a:solidFill>
                <a:schemeClr val="tx1"/>
              </a:solidFill>
              <a:effectLst/>
              <a:latin typeface="+mn-lt"/>
              <a:ea typeface="+mn-ea"/>
              <a:cs typeface="+mn-cs"/>
            </a:endParaRP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Now superheated by greenhouse gases, Venus' climate was once more similar to Earth's, with a shallow ocean's worth of water. It is believed that Venus and the Earth started out with the same composition, the same water and carbon dioxide. And they've gone down two completely different paths. Why? Scientists believe that Venus could tell us something vitally important about our planet: what happened to the superheated climate of our planetary twin, and what does it mean for life on Earth?</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21</a:t>
            </a:fld>
            <a:endParaRPr lang="en-GB"/>
          </a:p>
        </p:txBody>
      </p:sp>
    </p:spTree>
    <p:extLst>
      <p:ext uri="{BB962C8B-B14F-4D97-AF65-F5344CB8AC3E}">
        <p14:creationId xmlns:p14="http://schemas.microsoft.com/office/powerpoint/2010/main" val="80333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is Mars? </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Mars is a planet. It is the fourth planet from the Sun and the next planet after Earth. Mars is more than 142 million miles from the sun. The planet is about one-sixth the size of Earth. Mars is known as the Red Planet. It gets its red colour from the iron in its soil. Mars has two small moons. Their names are </a:t>
            </a:r>
            <a:r>
              <a:rPr lang="en-GB" sz="1200" i="1" kern="1200" dirty="0" err="1" smtClean="0">
                <a:solidFill>
                  <a:schemeClr val="tx1"/>
                </a:solidFill>
                <a:effectLst/>
                <a:latin typeface="+mn-lt"/>
                <a:ea typeface="+mn-ea"/>
                <a:cs typeface="+mn-cs"/>
              </a:rPr>
              <a:t>Phobos</a:t>
            </a:r>
            <a:r>
              <a:rPr lang="en-GB" sz="1200" i="1" kern="1200" dirty="0" smtClean="0">
                <a:solidFill>
                  <a:schemeClr val="tx1"/>
                </a:solidFill>
                <a:effectLst/>
                <a:latin typeface="+mn-lt"/>
                <a:ea typeface="+mn-ea"/>
                <a:cs typeface="+mn-cs"/>
              </a:rPr>
              <a:t> and Deimos.</a:t>
            </a:r>
            <a:endParaRPr lang="fr-FR"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Why go to Mars? </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Understanding whether life existed elsewhere in the Universe beyond Earth is a fundamental question of humankind. Mars is an excellent place to investigate this question because it is the most similar planet to Earth in the Solar System. Evidence suggests that Mars was once full of water, warmer and had a thicker atmosphere, offering a potentially habitable environment.</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26</a:t>
            </a:fld>
            <a:endParaRPr lang="en-GB"/>
          </a:p>
        </p:txBody>
      </p:sp>
    </p:spTree>
    <p:extLst>
      <p:ext uri="{BB962C8B-B14F-4D97-AF65-F5344CB8AC3E}">
        <p14:creationId xmlns:p14="http://schemas.microsoft.com/office/powerpoint/2010/main" val="803333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cstate="email">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C290E6F2-F047-7B46-8E8D-8AC608662F12}"/>
              </a:ext>
            </a:extLst>
          </p:cNvPr>
          <p:cNvSpPr/>
          <p:nvPr userDrawn="1"/>
        </p:nvSpPr>
        <p:spPr>
          <a:xfrm>
            <a:off x="0" y="3586038"/>
            <a:ext cx="12192000" cy="1825985"/>
          </a:xfrm>
          <a:prstGeom prst="rect">
            <a:avLst/>
          </a:prstGeom>
          <a:gradFill flip="none" rotWithShape="1">
            <a:gsLst>
              <a:gs pos="0">
                <a:schemeClr val="tx2">
                  <a:alpha val="0"/>
                </a:schemeClr>
              </a:gs>
              <a:gs pos="100000">
                <a:schemeClr val="tx2">
                  <a:alpha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en-GB" noProof="0"/>
              <a:t>Mastertextformat bearbeiten</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bg1"/>
                </a:solidFill>
              </a:defRPr>
            </a:lvl1pPr>
          </a:lstStyle>
          <a:p>
            <a:pPr lvl="0"/>
            <a:r>
              <a:rPr lang="en-GB" altLang="de-DE" noProof="0"/>
              <a:t>Mastertitelformat bearbeiten</a:t>
            </a:r>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bg1"/>
                </a:solidFill>
              </a:defRPr>
            </a:lvl1pPr>
          </a:lstStyle>
          <a:p>
            <a:pPr lvl="0"/>
            <a:r>
              <a:rPr lang="en-GB" altLang="de-DE" noProof="0"/>
              <a:t>Master-Untertitelformat bearbeiten</a:t>
            </a:r>
          </a:p>
        </p:txBody>
      </p:sp>
      <p:grpSp>
        <p:nvGrpSpPr>
          <p:cNvPr id="10" name="Group 14">
            <a:extLst>
              <a:ext uri="{FF2B5EF4-FFF2-40B4-BE49-F238E27FC236}">
                <a16:creationId xmlns:a16="http://schemas.microsoft.com/office/drawing/2014/main" xmlns="" id="{5AB15939-5E00-1541-A286-A7FA1D8FCDB8}"/>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a16="http://schemas.microsoft.com/office/drawing/2014/main" xmlns="" id="{D28E77BC-BD0F-7F48-9617-FC4F28F5B5C0}"/>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a16="http://schemas.microsoft.com/office/drawing/2014/main" xmlns="" id="{9CA651DB-25D4-8647-91E2-0F4861AE0A45}"/>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a16="http://schemas.microsoft.com/office/drawing/2014/main" xmlns="" id="{1D4D2CD1-37E4-6E46-B7B6-6AEB592EF0B8}"/>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a16="http://schemas.microsoft.com/office/drawing/2014/main" xmlns="" id="{A8083FA7-BD29-3C42-9575-25E6020D1338}"/>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a16="http://schemas.microsoft.com/office/drawing/2014/main" xmlns="" id="{2F7C2D53-0CA3-4F4B-9290-7A82093F4F6E}"/>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a16="http://schemas.microsoft.com/office/drawing/2014/main" xmlns="" id="{EFA60F35-0B8F-E140-8BEE-DD3D86E743DE}"/>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a16="http://schemas.microsoft.com/office/drawing/2014/main" xmlns="" id="{1C754668-93E8-C444-9BC6-9E67C4B5330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02286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4294750"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2"/>
          <p:cNvSpPr>
            <a:spLocks noGrp="1"/>
          </p:cNvSpPr>
          <p:nvPr>
            <p:ph idx="18" hasCustomPrompt="1"/>
          </p:nvPr>
        </p:nvSpPr>
        <p:spPr>
          <a:xfrm>
            <a:off x="8117096" y="1569245"/>
            <a:ext cx="3600000" cy="430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0" name="Slide Number Placeholder 5">
            <a:extLst>
              <a:ext uri="{FF2B5EF4-FFF2-40B4-BE49-F238E27FC236}">
                <a16:creationId xmlns:a16="http://schemas.microsoft.com/office/drawing/2014/main" xmlns="" id="{6C956BB3-8603-5A44-BE7E-99C59691C45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1" name="Footer Placeholder 7">
            <a:extLst>
              <a:ext uri="{FF2B5EF4-FFF2-40B4-BE49-F238E27FC236}">
                <a16:creationId xmlns:a16="http://schemas.microsoft.com/office/drawing/2014/main" xmlns="" id="{A4912989-0AAD-B54A-A79C-C3D9DF8E14F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2" name="Date Placeholder 6">
            <a:extLst>
              <a:ext uri="{FF2B5EF4-FFF2-40B4-BE49-F238E27FC236}">
                <a16:creationId xmlns:a16="http://schemas.microsoft.com/office/drawing/2014/main" xmlns="" id="{2E5B938F-8E07-4F46-8B60-14E31C21CC1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49915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22" name="Bildplatzhalter 121">
            <a:extLst>
              <a:ext uri="{FF2B5EF4-FFF2-40B4-BE49-F238E27FC236}">
                <a16:creationId xmlns:a16="http://schemas.microsoft.com/office/drawing/2014/main" xmlns="" id="{3C3F02D8-7128-494F-9576-E9B7758B2F9E}"/>
              </a:ext>
            </a:extLst>
          </p:cNvPr>
          <p:cNvSpPr>
            <a:spLocks noGrp="1" noChangeAspect="1"/>
          </p:cNvSpPr>
          <p:nvPr>
            <p:ph type="pic" sz="quarter" idx="15" hasCustomPrompt="1"/>
          </p:nvPr>
        </p:nvSpPr>
        <p:spPr>
          <a:xfrm>
            <a:off x="10846793" y="6465066"/>
            <a:ext cx="1089504" cy="2016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GB" noProof="0"/>
              <a:t>[Insert confidentiality here]</a:t>
            </a:r>
          </a:p>
        </p:txBody>
      </p:sp>
      <p:sp>
        <p:nvSpPr>
          <p:cNvPr id="15" name="Slide Number Placeholder 5">
            <a:extLst>
              <a:ext uri="{FF2B5EF4-FFF2-40B4-BE49-F238E27FC236}">
                <a16:creationId xmlns:a16="http://schemas.microsoft.com/office/drawing/2014/main" xmlns="" id="{7FDC0299-9721-DE42-83F7-A4BAE9D849C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6" name="Footer Placeholder 7">
            <a:extLst>
              <a:ext uri="{FF2B5EF4-FFF2-40B4-BE49-F238E27FC236}">
                <a16:creationId xmlns:a16="http://schemas.microsoft.com/office/drawing/2014/main" xmlns="" id="{6078308E-3369-4248-B47D-B9E4B48FD74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7" name="Date Placeholder 6">
            <a:extLst>
              <a:ext uri="{FF2B5EF4-FFF2-40B4-BE49-F238E27FC236}">
                <a16:creationId xmlns:a16="http://schemas.microsoft.com/office/drawing/2014/main" xmlns="" id="{99F148FA-66D3-0B40-9D16-594F7CFB77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sp>
        <p:nvSpPr>
          <p:cNvPr id="8" name="Bildplatzhalter 121">
            <a:extLst>
              <a:ext uri="{FF2B5EF4-FFF2-40B4-BE49-F238E27FC236}">
                <a16:creationId xmlns:a16="http://schemas.microsoft.com/office/drawing/2014/main" xmlns="" id="{A9848D8D-F0D1-FC48-A714-385A5CD8EB72}"/>
              </a:ext>
            </a:extLst>
          </p:cNvPr>
          <p:cNvSpPr>
            <a:spLocks noGrp="1"/>
          </p:cNvSpPr>
          <p:nvPr>
            <p:ph type="pic" sz="quarter" idx="16" hasCustomPrompt="1"/>
          </p:nvPr>
        </p:nvSpPr>
        <p:spPr>
          <a:xfrm>
            <a:off x="9276677" y="6457707"/>
            <a:ext cx="1089504" cy="216000"/>
          </a:xfr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123785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 white logo">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GB" noProof="0"/>
              <a:t>[Insert confidentiality here]</a:t>
            </a:r>
          </a:p>
        </p:txBody>
      </p:sp>
      <p:sp>
        <p:nvSpPr>
          <p:cNvPr id="15" name="Slide Number Placeholder 5">
            <a:extLst>
              <a:ext uri="{FF2B5EF4-FFF2-40B4-BE49-F238E27FC236}">
                <a16:creationId xmlns:a16="http://schemas.microsoft.com/office/drawing/2014/main" xmlns="" id="{1BBC72F3-43B9-A846-AFBF-2C02D072D499}"/>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6" name="Footer Placeholder 7">
            <a:extLst>
              <a:ext uri="{FF2B5EF4-FFF2-40B4-BE49-F238E27FC236}">
                <a16:creationId xmlns:a16="http://schemas.microsoft.com/office/drawing/2014/main" xmlns="" id="{E485CA81-90F3-254B-99D5-C353D885A64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7" name="Date Placeholder 6">
            <a:extLst>
              <a:ext uri="{FF2B5EF4-FFF2-40B4-BE49-F238E27FC236}">
                <a16:creationId xmlns:a16="http://schemas.microsoft.com/office/drawing/2014/main" xmlns="" id="{EA0ED320-E4AE-624B-95BA-82C3ADD3191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sp>
        <p:nvSpPr>
          <p:cNvPr id="8" name="Bildplatzhalter 121">
            <a:extLst>
              <a:ext uri="{FF2B5EF4-FFF2-40B4-BE49-F238E27FC236}">
                <a16:creationId xmlns:a16="http://schemas.microsoft.com/office/drawing/2014/main" xmlns="" id="{5AE2059C-6F02-D446-8F26-7940ACF89FED}"/>
              </a:ext>
            </a:extLst>
          </p:cNvPr>
          <p:cNvSpPr>
            <a:spLocks noGrp="1" noChangeAspect="1"/>
          </p:cNvSpPr>
          <p:nvPr>
            <p:ph type="pic" sz="quarter" idx="15" hasCustomPrompt="1"/>
          </p:nvPr>
        </p:nvSpPr>
        <p:spPr>
          <a:xfrm>
            <a:off x="10846793" y="6465066"/>
            <a:ext cx="1089504" cy="2016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9" name="Bildplatzhalter 121">
            <a:extLst>
              <a:ext uri="{FF2B5EF4-FFF2-40B4-BE49-F238E27FC236}">
                <a16:creationId xmlns:a16="http://schemas.microsoft.com/office/drawing/2014/main" xmlns="" id="{974986FE-D392-A845-9F02-1AF746FDC4C8}"/>
              </a:ext>
            </a:extLst>
          </p:cNvPr>
          <p:cNvSpPr>
            <a:spLocks noGrp="1"/>
          </p:cNvSpPr>
          <p:nvPr>
            <p:ph type="pic" sz="quarter" idx="16" hasCustomPrompt="1"/>
          </p:nvPr>
        </p:nvSpPr>
        <p:spPr>
          <a:xfrm>
            <a:off x="9276677" y="6457866"/>
            <a:ext cx="1089504" cy="216000"/>
          </a:xfr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427352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6001"/>
            <a:ext cx="5418000" cy="422840"/>
          </a:xfrm>
        </p:spPr>
        <p:txBody>
          <a:bodyPr/>
          <a:lstStyle>
            <a:lvl1pPr marL="0" indent="0">
              <a:buNone/>
              <a:defRPr b="1"/>
            </a:lvl1pPr>
          </a:lstStyle>
          <a:p>
            <a:pPr lvl="0"/>
            <a:r>
              <a:rPr lang="en-US" dirty="0"/>
              <a:t>Click to edit Master text styles</a:t>
            </a:r>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6301252" y="1566000"/>
            <a:ext cx="5418347" cy="422841"/>
          </a:xfrm>
        </p:spPr>
        <p:txBody>
          <a:bodyPr/>
          <a:lstStyle>
            <a:lvl1pPr marL="0" indent="0">
              <a:buNone/>
              <a:defRPr b="1"/>
            </a:lvl1pPr>
          </a:lstStyle>
          <a:p>
            <a:pPr lvl="0"/>
            <a:r>
              <a:rPr lang="en-US" dirty="0"/>
              <a:t>Click to edit Master text styles</a:t>
            </a:r>
          </a:p>
        </p:txBody>
      </p:sp>
      <p:sp>
        <p:nvSpPr>
          <p:cNvPr id="5" name="Picture Placeholder 4"/>
          <p:cNvSpPr>
            <a:spLocks noGrp="1"/>
          </p:cNvSpPr>
          <p:nvPr>
            <p:ph type="pic" sz="quarter" idx="18" hasCustomPrompt="1"/>
          </p:nvPr>
        </p:nvSpPr>
        <p:spPr>
          <a:xfrm>
            <a:off x="479423" y="2060849"/>
            <a:ext cx="5418000" cy="3462791"/>
          </a:xfrm>
        </p:spPr>
        <p:txBody>
          <a:bodyPr/>
          <a:lstStyle>
            <a:lvl1pPr marL="0" indent="0">
              <a:buNone/>
              <a:defRPr/>
            </a:lvl1pPr>
          </a:lstStyle>
          <a:p>
            <a:r>
              <a:rPr lang="en-US" dirty="0"/>
              <a:t>Click icon to add picture</a:t>
            </a:r>
            <a:endParaRPr lang="en-GB" dirty="0"/>
          </a:p>
        </p:txBody>
      </p:sp>
      <p:sp>
        <p:nvSpPr>
          <p:cNvPr id="12" name="Picture Placeholder 4"/>
          <p:cNvSpPr>
            <a:spLocks noGrp="1"/>
          </p:cNvSpPr>
          <p:nvPr>
            <p:ph type="pic" sz="quarter" idx="19" hasCustomPrompt="1"/>
          </p:nvPr>
        </p:nvSpPr>
        <p:spPr>
          <a:xfrm>
            <a:off x="6299397" y="2060848"/>
            <a:ext cx="5418000" cy="3462791"/>
          </a:xfrm>
        </p:spPr>
        <p:txBody>
          <a:bodyPr/>
          <a:lstStyle>
            <a:lvl1pPr marL="0" indent="0">
              <a:buNone/>
              <a:defRPr/>
            </a:lvl1pPr>
          </a:lstStyle>
          <a:p>
            <a:r>
              <a:rPr lang="en-US" dirty="0"/>
              <a:t>Click icon to add picture</a:t>
            </a:r>
            <a:endParaRPr lang="en-GB" dirty="0"/>
          </a:p>
        </p:txBody>
      </p:sp>
      <p:sp>
        <p:nvSpPr>
          <p:cNvPr id="6" name="Text Placeholder 5"/>
          <p:cNvSpPr>
            <a:spLocks noGrp="1"/>
          </p:cNvSpPr>
          <p:nvPr>
            <p:ph type="body" sz="quarter" idx="22" hasCustomPrompt="1"/>
          </p:nvPr>
        </p:nvSpPr>
        <p:spPr>
          <a:xfrm>
            <a:off x="479425"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22" name="Text Placeholder 5"/>
          <p:cNvSpPr>
            <a:spLocks noGrp="1"/>
          </p:cNvSpPr>
          <p:nvPr>
            <p:ph type="body" sz="quarter" idx="23" hasCustomPrompt="1"/>
          </p:nvPr>
        </p:nvSpPr>
        <p:spPr>
          <a:xfrm>
            <a:off x="6299397"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32" name="Slide Number Placeholder 5">
            <a:extLst>
              <a:ext uri="{FF2B5EF4-FFF2-40B4-BE49-F238E27FC236}">
                <a16:creationId xmlns:a16="http://schemas.microsoft.com/office/drawing/2014/main" xmlns="" id="{D8CA4152-0EE4-F04F-8FFC-F3086644B463}"/>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3" name="Footer Placeholder 7">
            <a:extLst>
              <a:ext uri="{FF2B5EF4-FFF2-40B4-BE49-F238E27FC236}">
                <a16:creationId xmlns:a16="http://schemas.microsoft.com/office/drawing/2014/main" xmlns="" id="{2D724885-9764-2C43-B98B-27D34FD243F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4" name="Date Placeholder 6">
            <a:extLst>
              <a:ext uri="{FF2B5EF4-FFF2-40B4-BE49-F238E27FC236}">
                <a16:creationId xmlns:a16="http://schemas.microsoft.com/office/drawing/2014/main" xmlns="" id="{683454C8-8CFC-2447-87E3-FCED77F62A54}"/>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186678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5" name="Inhaltsplatzhalter 2"/>
          <p:cNvSpPr>
            <a:spLocks noGrp="1"/>
          </p:cNvSpPr>
          <p:nvPr>
            <p:ph idx="1" hasCustomPrompt="1"/>
          </p:nvPr>
        </p:nvSpPr>
        <p:spPr>
          <a:xfrm>
            <a:off x="481929" y="1566001"/>
            <a:ext cx="3600000" cy="422840"/>
          </a:xfrm>
        </p:spPr>
        <p:txBody>
          <a:bodyPr/>
          <a:lstStyle>
            <a:lvl1pPr marL="0" indent="0">
              <a:buNone/>
              <a:defRPr b="1"/>
            </a:lvl1pPr>
          </a:lstStyle>
          <a:p>
            <a:pPr lvl="0"/>
            <a:r>
              <a:rPr lang="en-US" dirty="0"/>
              <a:t>Click to edit Master text styles</a:t>
            </a:r>
          </a:p>
        </p:txBody>
      </p:sp>
      <p:sp>
        <p:nvSpPr>
          <p:cNvPr id="16" name="Inhaltsplatzhalter 2"/>
          <p:cNvSpPr>
            <a:spLocks noGrp="1"/>
          </p:cNvSpPr>
          <p:nvPr>
            <p:ph idx="17" hasCustomPrompt="1"/>
          </p:nvPr>
        </p:nvSpPr>
        <p:spPr>
          <a:xfrm>
            <a:off x="4296000" y="1566000"/>
            <a:ext cx="3600000" cy="422841"/>
          </a:xfrm>
        </p:spPr>
        <p:txBody>
          <a:bodyPr/>
          <a:lstStyle>
            <a:lvl1pPr marL="0" indent="0">
              <a:buNone/>
              <a:defRPr b="1"/>
            </a:lvl1pPr>
          </a:lstStyle>
          <a:p>
            <a:pPr lvl="0"/>
            <a:r>
              <a:rPr lang="en-US" dirty="0"/>
              <a:t>Click to edit Master text styles</a:t>
            </a:r>
          </a:p>
        </p:txBody>
      </p:sp>
      <p:sp>
        <p:nvSpPr>
          <p:cNvPr id="17" name="Picture Placeholder 4"/>
          <p:cNvSpPr>
            <a:spLocks noGrp="1"/>
          </p:cNvSpPr>
          <p:nvPr>
            <p:ph type="pic" sz="quarter" idx="18" hasCustomPrompt="1"/>
          </p:nvPr>
        </p:nvSpPr>
        <p:spPr>
          <a:xfrm>
            <a:off x="479425" y="2060849"/>
            <a:ext cx="3600000" cy="3462791"/>
          </a:xfrm>
        </p:spPr>
        <p:txBody>
          <a:bodyPr/>
          <a:lstStyle>
            <a:lvl1pPr marL="0" indent="0">
              <a:buNone/>
              <a:defRPr/>
            </a:lvl1pPr>
          </a:lstStyle>
          <a:p>
            <a:r>
              <a:rPr lang="en-US" dirty="0"/>
              <a:t>Click icon to add picture</a:t>
            </a:r>
            <a:endParaRPr lang="en-GB" dirty="0"/>
          </a:p>
        </p:txBody>
      </p:sp>
      <p:sp>
        <p:nvSpPr>
          <p:cNvPr id="18" name="Picture Placeholder 4"/>
          <p:cNvSpPr>
            <a:spLocks noGrp="1"/>
          </p:cNvSpPr>
          <p:nvPr>
            <p:ph type="pic" sz="quarter" idx="19" hasCustomPrompt="1"/>
          </p:nvPr>
        </p:nvSpPr>
        <p:spPr>
          <a:xfrm>
            <a:off x="4294145" y="2060848"/>
            <a:ext cx="3600000" cy="3462791"/>
          </a:xfrm>
        </p:spPr>
        <p:txBody>
          <a:bodyPr/>
          <a:lstStyle>
            <a:lvl1pPr marL="0" indent="0">
              <a:buNone/>
              <a:defRPr/>
            </a:lvl1pPr>
          </a:lstStyle>
          <a:p>
            <a:r>
              <a:rPr lang="en-US" dirty="0"/>
              <a:t>Click icon to add picture</a:t>
            </a:r>
            <a:endParaRPr lang="en-GB" dirty="0"/>
          </a:p>
        </p:txBody>
      </p:sp>
      <p:sp>
        <p:nvSpPr>
          <p:cNvPr id="21" name="Inhaltsplatzhalter 2"/>
          <p:cNvSpPr>
            <a:spLocks noGrp="1"/>
          </p:cNvSpPr>
          <p:nvPr>
            <p:ph idx="22" hasCustomPrompt="1"/>
          </p:nvPr>
        </p:nvSpPr>
        <p:spPr>
          <a:xfrm>
            <a:off x="8117741" y="1568369"/>
            <a:ext cx="3600000" cy="422841"/>
          </a:xfrm>
        </p:spPr>
        <p:txBody>
          <a:bodyPr/>
          <a:lstStyle>
            <a:lvl1pPr marL="0" indent="0">
              <a:buNone/>
              <a:defRPr b="1"/>
            </a:lvl1pPr>
          </a:lstStyle>
          <a:p>
            <a:pPr lvl="0"/>
            <a:r>
              <a:rPr lang="en-US" dirty="0"/>
              <a:t>Click to edit Master text styles</a:t>
            </a:r>
          </a:p>
        </p:txBody>
      </p:sp>
      <p:sp>
        <p:nvSpPr>
          <p:cNvPr id="22" name="Picture Placeholder 4"/>
          <p:cNvSpPr>
            <a:spLocks noGrp="1"/>
          </p:cNvSpPr>
          <p:nvPr>
            <p:ph type="pic" sz="quarter" idx="23" hasCustomPrompt="1"/>
          </p:nvPr>
        </p:nvSpPr>
        <p:spPr>
          <a:xfrm>
            <a:off x="8115886" y="2063217"/>
            <a:ext cx="3600000" cy="3462791"/>
          </a:xfrm>
        </p:spPr>
        <p:txBody>
          <a:bodyPr/>
          <a:lstStyle>
            <a:lvl1pPr marL="0" indent="0">
              <a:buNone/>
              <a:defRPr/>
            </a:lvl1pPr>
          </a:lstStyle>
          <a:p>
            <a:r>
              <a:rPr lang="en-US" dirty="0"/>
              <a:t>Click icon to add picture</a:t>
            </a:r>
            <a:endParaRPr lang="en-GB" dirty="0"/>
          </a:p>
        </p:txBody>
      </p:sp>
      <p:sp>
        <p:nvSpPr>
          <p:cNvPr id="5" name="Text Placeholder 4"/>
          <p:cNvSpPr>
            <a:spLocks noGrp="1"/>
          </p:cNvSpPr>
          <p:nvPr>
            <p:ph type="body" sz="quarter" idx="28" hasCustomPrompt="1"/>
          </p:nvPr>
        </p:nvSpPr>
        <p:spPr>
          <a:xfrm>
            <a:off x="479425" y="5592240"/>
            <a:ext cx="3600450" cy="491060"/>
          </a:xfrm>
        </p:spPr>
        <p:txBody>
          <a:bodyPr/>
          <a:lstStyle>
            <a:lvl1pPr marL="0" indent="0">
              <a:buNone/>
              <a:defRPr/>
            </a:lvl1pPr>
          </a:lstStyle>
          <a:p>
            <a:pPr lvl="0"/>
            <a:r>
              <a:rPr lang="en-US" dirty="0"/>
              <a:t>Click to edit Master text styles</a:t>
            </a:r>
          </a:p>
        </p:txBody>
      </p:sp>
      <p:sp>
        <p:nvSpPr>
          <p:cNvPr id="33" name="Text Placeholder 4"/>
          <p:cNvSpPr>
            <a:spLocks noGrp="1"/>
          </p:cNvSpPr>
          <p:nvPr>
            <p:ph type="body" sz="quarter" idx="29" hasCustomPrompt="1"/>
          </p:nvPr>
        </p:nvSpPr>
        <p:spPr>
          <a:xfrm>
            <a:off x="4294145" y="5592240"/>
            <a:ext cx="3600450" cy="491060"/>
          </a:xfrm>
        </p:spPr>
        <p:txBody>
          <a:bodyPr/>
          <a:lstStyle>
            <a:lvl1pPr marL="0" indent="0">
              <a:buNone/>
              <a:defRPr/>
            </a:lvl1pPr>
            <a:lvl2pPr marL="180000" indent="0">
              <a:buNone/>
              <a:defRPr/>
            </a:lvl2pPr>
          </a:lstStyle>
          <a:p>
            <a:pPr lvl="0"/>
            <a:r>
              <a:rPr lang="en-US" dirty="0"/>
              <a:t>Click to edit Master text styles</a:t>
            </a:r>
          </a:p>
          <a:p>
            <a:pPr lvl="1"/>
            <a:endParaRPr lang="en-GB" dirty="0"/>
          </a:p>
        </p:txBody>
      </p:sp>
      <p:sp>
        <p:nvSpPr>
          <p:cNvPr id="34" name="Text Placeholder 4"/>
          <p:cNvSpPr>
            <a:spLocks noGrp="1"/>
          </p:cNvSpPr>
          <p:nvPr>
            <p:ph type="body" sz="quarter" idx="30" hasCustomPrompt="1"/>
          </p:nvPr>
        </p:nvSpPr>
        <p:spPr>
          <a:xfrm>
            <a:off x="8117291" y="5592240"/>
            <a:ext cx="3600450" cy="491060"/>
          </a:xfrm>
        </p:spPr>
        <p:txBody>
          <a:bodyPr/>
          <a:lstStyle>
            <a:lvl1pPr marL="0" indent="0">
              <a:buNone/>
              <a:defRPr/>
            </a:lvl1pPr>
          </a:lstStyle>
          <a:p>
            <a:pPr lvl="0"/>
            <a:r>
              <a:rPr lang="en-US" dirty="0"/>
              <a:t>Click to edit Master text styles</a:t>
            </a:r>
          </a:p>
        </p:txBody>
      </p:sp>
      <p:sp>
        <p:nvSpPr>
          <p:cNvPr id="36" name="Slide Number Placeholder 5">
            <a:extLst>
              <a:ext uri="{FF2B5EF4-FFF2-40B4-BE49-F238E27FC236}">
                <a16:creationId xmlns:a16="http://schemas.microsoft.com/office/drawing/2014/main" xmlns="" id="{FB269B6B-638B-7046-AAC0-26E443A3D16D}"/>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7" name="Footer Placeholder 7">
            <a:extLst>
              <a:ext uri="{FF2B5EF4-FFF2-40B4-BE49-F238E27FC236}">
                <a16:creationId xmlns:a16="http://schemas.microsoft.com/office/drawing/2014/main" xmlns="" id="{DB21A436-A933-8243-B85C-B9D8DBA752F7}"/>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8" name="Date Placeholder 6">
            <a:extLst>
              <a:ext uri="{FF2B5EF4-FFF2-40B4-BE49-F238E27FC236}">
                <a16:creationId xmlns:a16="http://schemas.microsoft.com/office/drawing/2014/main" xmlns="" id="{977FFDE9-2C50-AD43-9E8A-4EF495313D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75375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913438"/>
          </a:xfrm>
          <a:prstGeom prst="rect">
            <a:avLst/>
          </a:prstGeom>
        </p:spPr>
      </p:pic>
      <p:sp>
        <p:nvSpPr>
          <p:cNvPr id="2" name="Titel 1"/>
          <p:cNvSpPr>
            <a:spLocks noGrp="1"/>
          </p:cNvSpPr>
          <p:nvPr>
            <p:ph type="title" hasCustomPrompt="1"/>
          </p:nvPr>
        </p:nvSpPr>
        <p:spPr>
          <a:xfrm>
            <a:off x="3905794" y="2054627"/>
            <a:ext cx="7158758" cy="1372321"/>
          </a:xfrm>
        </p:spPr>
        <p:txBody>
          <a:bodyPr anchor="b" anchorCtr="0"/>
          <a:lstStyle>
            <a:lvl1pPr>
              <a:lnSpc>
                <a:spcPct val="110000"/>
              </a:lnSpc>
              <a:defRPr>
                <a:solidFill>
                  <a:schemeClr val="tx2"/>
                </a:solidFill>
              </a:defRPr>
            </a:lvl1pPr>
          </a:lstStyle>
          <a:p>
            <a:r>
              <a:rPr lang="en-US" dirty="0"/>
              <a:t>Click to edit header</a:t>
            </a:r>
            <a:endParaRPr lang="de-DE" dirty="0"/>
          </a:p>
        </p:txBody>
      </p:sp>
      <p:sp>
        <p:nvSpPr>
          <p:cNvPr id="10" name="Text Placeholder 9"/>
          <p:cNvSpPr>
            <a:spLocks noGrp="1"/>
          </p:cNvSpPr>
          <p:nvPr>
            <p:ph type="body" sz="quarter" idx="14"/>
          </p:nvPr>
        </p:nvSpPr>
        <p:spPr>
          <a:xfrm>
            <a:off x="3905794" y="3430829"/>
            <a:ext cx="7156802" cy="709613"/>
          </a:xfrm>
        </p:spPr>
        <p:txBody>
          <a:bodyPr/>
          <a:lstStyle>
            <a:lvl1pPr marL="0" indent="0">
              <a:lnSpc>
                <a:spcPct val="100000"/>
              </a:lnSpc>
              <a:buNone/>
              <a:defRPr sz="2000">
                <a:solidFill>
                  <a:schemeClr val="tx2"/>
                </a:solidFill>
              </a:defRPr>
            </a:lvl1pPr>
          </a:lstStyle>
          <a:p>
            <a:pPr lvl="0"/>
            <a:r>
              <a:rPr lang="de-DE"/>
              <a:t>Mastertextformat bearbeiten</a:t>
            </a:r>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285FAD57-10F1-F843-B631-1BD155B5175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3" name="Footer Placeholder 7">
            <a:extLst>
              <a:ext uri="{FF2B5EF4-FFF2-40B4-BE49-F238E27FC236}">
                <a16:creationId xmlns:a16="http://schemas.microsoft.com/office/drawing/2014/main" xmlns="" id="{088581E2-0310-494C-B516-A4C0F58F05F8}"/>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Presentation title runs here (go to Header and Footer to edit this text)</a:t>
            </a:r>
            <a:endParaRPr lang="en-GB" noProof="0"/>
          </a:p>
        </p:txBody>
      </p:sp>
      <p:sp>
        <p:nvSpPr>
          <p:cNvPr id="24" name="Date Placeholder 6">
            <a:extLst>
              <a:ext uri="{FF2B5EF4-FFF2-40B4-BE49-F238E27FC236}">
                <a16:creationId xmlns:a16="http://schemas.microsoft.com/office/drawing/2014/main" xmlns="" id="{6836EC2A-71E5-144E-8F19-4B1FE55ED1D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72257508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header</a:t>
            </a:r>
            <a:endParaRPr lang="en-GB" dirty="0"/>
          </a:p>
        </p:txBody>
      </p:sp>
      <p:sp>
        <p:nvSpPr>
          <p:cNvPr id="6"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1" name="Slide Number Placeholder 5">
            <a:extLst>
              <a:ext uri="{FF2B5EF4-FFF2-40B4-BE49-F238E27FC236}">
                <a16:creationId xmlns:a16="http://schemas.microsoft.com/office/drawing/2014/main" xmlns="" id="{91EC9B1F-A460-2E46-9CFD-3EBBD539173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2" name="Footer Placeholder 7">
            <a:extLst>
              <a:ext uri="{FF2B5EF4-FFF2-40B4-BE49-F238E27FC236}">
                <a16:creationId xmlns:a16="http://schemas.microsoft.com/office/drawing/2014/main" xmlns="" id="{94D3100C-0124-7640-8EE9-13087CE407DB}"/>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Presentation title runs here (go to Header and Footer to edit this text)</a:t>
            </a:r>
            <a:endParaRPr lang="en-GB" noProof="0"/>
          </a:p>
        </p:txBody>
      </p:sp>
      <p:sp>
        <p:nvSpPr>
          <p:cNvPr id="13" name="Date Placeholder 6">
            <a:extLst>
              <a:ext uri="{FF2B5EF4-FFF2-40B4-BE49-F238E27FC236}">
                <a16:creationId xmlns:a16="http://schemas.microsoft.com/office/drawing/2014/main" xmlns="" id="{886FA287-9FCA-A54B-A53B-475443BE77A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85206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0" name="Slide Number Placeholder 5">
            <a:extLst>
              <a:ext uri="{FF2B5EF4-FFF2-40B4-BE49-F238E27FC236}">
                <a16:creationId xmlns:a16="http://schemas.microsoft.com/office/drawing/2014/main" xmlns="" id="{C93B3C7C-C5E8-AF45-9C58-72C360643BC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1" name="Footer Placeholder 7">
            <a:extLst>
              <a:ext uri="{FF2B5EF4-FFF2-40B4-BE49-F238E27FC236}">
                <a16:creationId xmlns:a16="http://schemas.microsoft.com/office/drawing/2014/main" xmlns="" id="{3FEE734F-06D0-154F-BD7D-BE35C6D2052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dirty="0">
                <a:solidFill>
                  <a:srgbClr val="000000">
                    <a:tint val="75000"/>
                  </a:srgbClr>
                </a:solidFill>
              </a:rPr>
              <a:t>© Copyright Airbus (Specify your Legal Entity YEAR) / Presentation title runs here (go to Header and Footer to edit this text)</a:t>
            </a:r>
            <a:endParaRPr lang="en-GB" noProof="0" dirty="0"/>
          </a:p>
        </p:txBody>
      </p:sp>
      <p:sp>
        <p:nvSpPr>
          <p:cNvPr id="12" name="Date Placeholder 6">
            <a:extLst>
              <a:ext uri="{FF2B5EF4-FFF2-40B4-BE49-F238E27FC236}">
                <a16:creationId xmlns:a16="http://schemas.microsoft.com/office/drawing/2014/main" xmlns="" id="{80E3C4D2-65AD-D245-B956-DF7CBAE05A7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1216359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pyright/disclaimer">
    <p:bg>
      <p:bgPr>
        <a:solidFill>
          <a:schemeClr val="tx2"/>
        </a:solidFill>
        <a:effectLst/>
      </p:bgPr>
    </p:bg>
    <p:spTree>
      <p:nvGrpSpPr>
        <p:cNvPr id="1" name=""/>
        <p:cNvGrpSpPr/>
        <p:nvPr/>
      </p:nvGrpSpPr>
      <p:grpSpPr>
        <a:xfrm>
          <a:off x="0" y="0"/>
          <a:ext cx="0" cy="0"/>
          <a:chOff x="0" y="0"/>
          <a:chExt cx="0" cy="0"/>
        </a:xfrm>
      </p:grpSpPr>
      <p:grpSp>
        <p:nvGrpSpPr>
          <p:cNvPr id="17" name="Group 14">
            <a:extLst>
              <a:ext uri="{FF2B5EF4-FFF2-40B4-BE49-F238E27FC236}">
                <a16:creationId xmlns:a16="http://schemas.microsoft.com/office/drawing/2014/main" xmlns="" id="{D2DF34B1-403B-DD49-ABE8-2862EF4D2BD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8" name="Freeform 5">
              <a:extLst>
                <a:ext uri="{FF2B5EF4-FFF2-40B4-BE49-F238E27FC236}">
                  <a16:creationId xmlns:a16="http://schemas.microsoft.com/office/drawing/2014/main" xmlns="" id="{CBCE55F5-0EC0-F044-B74A-0A9A460E5A1C}"/>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6">
              <a:extLst>
                <a:ext uri="{FF2B5EF4-FFF2-40B4-BE49-F238E27FC236}">
                  <a16:creationId xmlns:a16="http://schemas.microsoft.com/office/drawing/2014/main" xmlns="" id="{6B987F5E-B40B-A84C-A059-FCB55ABAE1E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xmlns="" id="{E3A8AED8-E168-134D-ABAB-DD4B80C380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a16="http://schemas.microsoft.com/office/drawing/2014/main" xmlns="" id="{FB9246DD-E9C7-B540-95D3-CA03D9701F6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xmlns="" id="{B9896779-98A7-324C-81F4-798D27DD1599}"/>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xmlns="" id="{88603409-2F2E-1B41-89DF-C3C2878F24BB}"/>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4" name="Picture 13" descr="ThankYou_Grid_Portrai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sp>
        <p:nvSpPr>
          <p:cNvPr id="10" name="Text Placeholder 9"/>
          <p:cNvSpPr>
            <a:spLocks noGrp="1"/>
          </p:cNvSpPr>
          <p:nvPr>
            <p:ph type="body" sz="quarter" idx="14" hasCustomPrompt="1"/>
          </p:nvPr>
        </p:nvSpPr>
        <p:spPr>
          <a:xfrm>
            <a:off x="3886247" y="2966527"/>
            <a:ext cx="6507180" cy="455920"/>
          </a:xfrm>
        </p:spPr>
        <p:txBody>
          <a:bodyPr/>
          <a:lstStyle>
            <a:lvl1pPr marL="0" indent="0">
              <a:lnSpc>
                <a:spcPct val="100000"/>
              </a:lnSpc>
              <a:buNone/>
              <a:defRPr sz="2500">
                <a:solidFill>
                  <a:schemeClr val="bg1"/>
                </a:solidFill>
              </a:defRPr>
            </a:lvl1pPr>
          </a:lstStyle>
          <a:p>
            <a:pPr lvl="0"/>
            <a:r>
              <a:rPr lang="en-GB" noProof="0"/>
              <a:t>Click to edit header</a:t>
            </a:r>
          </a:p>
        </p:txBody>
      </p:sp>
      <p:grpSp>
        <p:nvGrpSpPr>
          <p:cNvPr id="13" name="Group 12"/>
          <p:cNvGrpSpPr/>
          <p:nvPr/>
        </p:nvGrpSpPr>
        <p:grpSpPr bwMode="black">
          <a:xfrm>
            <a:off x="0" y="2746980"/>
            <a:ext cx="12193200" cy="61997"/>
            <a:chOff x="0" y="3606831"/>
            <a:chExt cx="12193200" cy="61997"/>
          </a:xfrm>
        </p:grpSpPr>
        <p:sp>
          <p:nvSpPr>
            <p:cNvPr id="11" name="Rectangle 16"/>
            <p:cNvSpPr>
              <a:spLocks noChangeArrowheads="1"/>
            </p:cNvSpPr>
            <p:nvPr/>
          </p:nvSpPr>
          <p:spPr bwMode="black">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sp>
          <p:nvSpPr>
            <p:cNvPr id="12" name="Rectangle 17"/>
            <p:cNvSpPr>
              <a:spLocks noChangeArrowheads="1"/>
            </p:cNvSpPr>
            <p:nvPr/>
          </p:nvSpPr>
          <p:spPr bwMode="black">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grpSp>
      <p:sp>
        <p:nvSpPr>
          <p:cNvPr id="16" name="Text Placeholder 15"/>
          <p:cNvSpPr>
            <a:spLocks noGrp="1"/>
          </p:cNvSpPr>
          <p:nvPr>
            <p:ph type="body" sz="quarter" idx="15" hasCustomPrompt="1"/>
          </p:nvPr>
        </p:nvSpPr>
        <p:spPr>
          <a:xfrm>
            <a:off x="3886246" y="3688108"/>
            <a:ext cx="6362985" cy="902940"/>
          </a:xfrm>
        </p:spPr>
        <p:txBody>
          <a:bodyPr anchor="t" anchorCtr="0"/>
          <a:lstStyle>
            <a:lvl1pPr marL="0" indent="0">
              <a:buNone/>
              <a:defRPr sz="800">
                <a:solidFill>
                  <a:schemeClr val="bg1"/>
                </a:solidFill>
              </a:defRPr>
            </a:lvl1pPr>
          </a:lstStyle>
          <a:p>
            <a:pPr fontAlgn="base">
              <a:lnSpc>
                <a:spcPct val="115000"/>
              </a:lnSpc>
              <a:spcBef>
                <a:spcPct val="0"/>
              </a:spcBef>
              <a:spcAft>
                <a:spcPct val="0"/>
              </a:spcAft>
              <a:defRPr/>
            </a:pPr>
            <a:r>
              <a:rPr lang="en-GB" noProof="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noProof="0">
                <a:latin typeface="Arial" pitchFamily="34" charset="0"/>
                <a:cs typeface="Arial" pitchFamily="34" charset="0"/>
              </a:rPr>
              <a:t>This document and all information contained herein is the sole property of </a:t>
            </a:r>
            <a:r>
              <a:rPr lang="en-GB" altLang="de-DE" noProof="0"/>
              <a:t>Airbus</a:t>
            </a:r>
            <a:r>
              <a:rPr lang="en-GB" noProof="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noProof="0">
                <a:latin typeface="Arial" pitchFamily="34" charset="0"/>
                <a:cs typeface="Arial" pitchFamily="34" charset="0"/>
              </a:rPr>
              <a:t>Airbus, it’s logo and product names are registered trademarks.</a:t>
            </a:r>
            <a:endParaRPr lang="en-GB" noProof="0"/>
          </a:p>
        </p:txBody>
      </p:sp>
      <p:sp>
        <p:nvSpPr>
          <p:cNvPr id="23" name="Footer Placeholder 7">
            <a:extLst>
              <a:ext uri="{FF2B5EF4-FFF2-40B4-BE49-F238E27FC236}">
                <a16:creationId xmlns:a16="http://schemas.microsoft.com/office/drawing/2014/main" xmlns="" id="{B578D7B8-8CD0-114A-B062-7EDDCBBD40F8}"/>
              </a:ext>
            </a:extLst>
          </p:cNvPr>
          <p:cNvSpPr>
            <a:spLocks noGrp="1"/>
          </p:cNvSpPr>
          <p:nvPr>
            <p:ph type="ftr" sz="quarter" idx="3"/>
          </p:nvPr>
        </p:nvSpPr>
        <p:spPr>
          <a:xfrm>
            <a:off x="3886246" y="3479728"/>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noProof="0" dirty="0"/>
              <a:t>© Copyright Airbus (Specify your Legal Entity YEAR) / Presentation title runs here (go to Header and Footer to edit this text)</a:t>
            </a:r>
          </a:p>
        </p:txBody>
      </p:sp>
      <p:pic>
        <p:nvPicPr>
          <p:cNvPr id="15" name="Grafik 14">
            <a:extLst>
              <a:ext uri="{FF2B5EF4-FFF2-40B4-BE49-F238E27FC236}">
                <a16:creationId xmlns:a16="http://schemas.microsoft.com/office/drawing/2014/main" xmlns="" id="{955D55D8-E13B-8B4F-96A2-4EB00FF99C4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139486040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hangeab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12192000" cy="5424488"/>
          </a:xfrm>
          <a:solidFill>
            <a:schemeClr val="bg1">
              <a:lumMod val="75000"/>
            </a:schemeClr>
          </a:solidFill>
          <a:ln>
            <a:noFill/>
          </a:ln>
        </p:spPr>
        <p:txBody>
          <a:bodyPr/>
          <a:lstStyle>
            <a:lvl1pPr marL="0" indent="0" algn="ctr">
              <a:buNone/>
              <a:defRPr/>
            </a:lvl1pPr>
          </a:lstStyle>
          <a:p>
            <a:r>
              <a:rPr lang="en-GB" noProof="0" dirty="0"/>
              <a:t>Click to insert picture</a:t>
            </a:r>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en-GB" noProof="0"/>
              <a:t>Mastertextformat bearbeiten</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GB" altLang="de-DE" noProof="0"/>
              <a:t>Mastertitelformat bearbeiten</a:t>
            </a:r>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en-GB" altLang="de-DE" noProof="0"/>
              <a:t>Master-Untertitelformat bearbeiten</a:t>
            </a:r>
          </a:p>
        </p:txBody>
      </p:sp>
      <p:grpSp>
        <p:nvGrpSpPr>
          <p:cNvPr id="14" name="Group 14">
            <a:extLst>
              <a:ext uri="{FF2B5EF4-FFF2-40B4-BE49-F238E27FC236}">
                <a16:creationId xmlns:a16="http://schemas.microsoft.com/office/drawing/2014/main" xmlns="" id="{FA6A6D27-F047-F34D-91E6-9FF2013B4AB5}"/>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5" name="Freeform 5">
              <a:extLst>
                <a:ext uri="{FF2B5EF4-FFF2-40B4-BE49-F238E27FC236}">
                  <a16:creationId xmlns:a16="http://schemas.microsoft.com/office/drawing/2014/main" xmlns="" id="{E14471FB-E91B-524A-B764-A83AD042AE2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Rectangle 6">
              <a:extLst>
                <a:ext uri="{FF2B5EF4-FFF2-40B4-BE49-F238E27FC236}">
                  <a16:creationId xmlns:a16="http://schemas.microsoft.com/office/drawing/2014/main" xmlns="" id="{4168E64E-59F0-A540-83FF-D1528A76421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7">
              <a:extLst>
                <a:ext uri="{FF2B5EF4-FFF2-40B4-BE49-F238E27FC236}">
                  <a16:creationId xmlns:a16="http://schemas.microsoft.com/office/drawing/2014/main" xmlns="" id="{AE276B33-6226-4F4F-81EF-1DB302E0489C}"/>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8">
              <a:extLst>
                <a:ext uri="{FF2B5EF4-FFF2-40B4-BE49-F238E27FC236}">
                  <a16:creationId xmlns:a16="http://schemas.microsoft.com/office/drawing/2014/main" xmlns="" id="{7C268224-DCCB-8B4B-96C3-CA274DA6207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a16="http://schemas.microsoft.com/office/drawing/2014/main" xmlns="" id="{588CD318-CCC7-1E46-B64F-4BC1C6A518C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10">
              <a:extLst>
                <a:ext uri="{FF2B5EF4-FFF2-40B4-BE49-F238E27FC236}">
                  <a16:creationId xmlns:a16="http://schemas.microsoft.com/office/drawing/2014/main" xmlns="" id="{B9C2E693-A2B1-CA41-A4AB-BCD05B96C4F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5" name="Grafik 24">
            <a:extLst>
              <a:ext uri="{FF2B5EF4-FFF2-40B4-BE49-F238E27FC236}">
                <a16:creationId xmlns:a16="http://schemas.microsoft.com/office/drawing/2014/main" xmlns="" id="{07C54753-59A0-0041-AA2B-32395AEBC23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83245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customisable">
    <p:bg bwMode="gray">
      <p:bgPr>
        <a:blipFill dpi="0" rotWithShape="1">
          <a:blip r:embed="rId2" cstate="email">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gray">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4" name="Rectangle 3">
            <a:extLst>
              <a:ext uri="{FF2B5EF4-FFF2-40B4-BE49-F238E27FC236}">
                <a16:creationId xmlns:a16="http://schemas.microsoft.com/office/drawing/2014/main" xmlns="" id="{930D20B0-C8A2-544A-9EEF-12CEA4933C01}"/>
              </a:ext>
            </a:extLst>
          </p:cNvPr>
          <p:cNvSpPr>
            <a:spLocks noGrp="1" noChangeArrowheads="1"/>
          </p:cNvSpPr>
          <p:nvPr>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US" altLang="de-DE" noProof="0" dirty="0"/>
              <a:t>Click to edit header</a:t>
            </a:r>
            <a:endParaRPr lang="de-DE" altLang="de-DE" noProof="0" dirty="0"/>
          </a:p>
        </p:txBody>
      </p:sp>
      <p:sp>
        <p:nvSpPr>
          <p:cNvPr id="25" name="Rectangle 4">
            <a:extLst>
              <a:ext uri="{FF2B5EF4-FFF2-40B4-BE49-F238E27FC236}">
                <a16:creationId xmlns:a16="http://schemas.microsoft.com/office/drawing/2014/main" xmlns="" id="{57E62BC9-890A-5241-8993-93737891C2A8}"/>
              </a:ext>
            </a:extLst>
          </p:cNvPr>
          <p:cNvSpPr>
            <a:spLocks noGrp="1" noChangeArrowheads="1"/>
          </p:cNvSpPr>
          <p:nvPr>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de-DE" altLang="de-DE" noProof="0"/>
              <a:t>Master-Untertitelformat bearbeiten</a:t>
            </a:r>
            <a:endParaRPr lang="de-DE" altLang="de-DE" noProof="0" dirty="0"/>
          </a:p>
        </p:txBody>
      </p:sp>
      <p:sp>
        <p:nvSpPr>
          <p:cNvPr id="26" name="Text Placeholder 2">
            <a:extLst>
              <a:ext uri="{FF2B5EF4-FFF2-40B4-BE49-F238E27FC236}">
                <a16:creationId xmlns:a16="http://schemas.microsoft.com/office/drawing/2014/main" xmlns="" id="{9E24318F-4E0C-3149-8F09-9129AA15B284}"/>
              </a:ext>
            </a:extLst>
          </p:cNvPr>
          <p:cNvSpPr>
            <a:spLocks noGrp="1"/>
          </p:cNvSpPr>
          <p:nvPr>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de-DE" dirty="0"/>
              <a:t>Mastertextformat bearbeiten</a:t>
            </a:r>
          </a:p>
        </p:txBody>
      </p:sp>
      <p:grpSp>
        <p:nvGrpSpPr>
          <p:cNvPr id="27" name="Group 14">
            <a:extLst>
              <a:ext uri="{FF2B5EF4-FFF2-40B4-BE49-F238E27FC236}">
                <a16:creationId xmlns:a16="http://schemas.microsoft.com/office/drawing/2014/main" xmlns="" id="{FF6D393D-58BE-8D49-84CB-A27BC48DA8BA}"/>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28" name="Freeform 5">
              <a:extLst>
                <a:ext uri="{FF2B5EF4-FFF2-40B4-BE49-F238E27FC236}">
                  <a16:creationId xmlns:a16="http://schemas.microsoft.com/office/drawing/2014/main" xmlns="" id="{8F896E3D-4DF5-C240-AFFF-F2A8171C9493}"/>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6">
              <a:extLst>
                <a:ext uri="{FF2B5EF4-FFF2-40B4-BE49-F238E27FC236}">
                  <a16:creationId xmlns:a16="http://schemas.microsoft.com/office/drawing/2014/main" xmlns="" id="{BB25C39D-B760-E749-9F68-A3C04C62206E}"/>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a:extLst>
                <a:ext uri="{FF2B5EF4-FFF2-40B4-BE49-F238E27FC236}">
                  <a16:creationId xmlns:a16="http://schemas.microsoft.com/office/drawing/2014/main" xmlns="" id="{B3B3C5AC-4063-BE45-AA03-EB9345F9A3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a:extLst>
                <a:ext uri="{FF2B5EF4-FFF2-40B4-BE49-F238E27FC236}">
                  <a16:creationId xmlns:a16="http://schemas.microsoft.com/office/drawing/2014/main" xmlns="" id="{4E34D34D-57CD-CD48-A1D5-D27F5DAB2E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9">
              <a:extLst>
                <a:ext uri="{FF2B5EF4-FFF2-40B4-BE49-F238E27FC236}">
                  <a16:creationId xmlns:a16="http://schemas.microsoft.com/office/drawing/2014/main" xmlns="" id="{4A2CC7EF-056C-1846-9F53-E4DF46BEBA42}"/>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
              <a:extLst>
                <a:ext uri="{FF2B5EF4-FFF2-40B4-BE49-F238E27FC236}">
                  <a16:creationId xmlns:a16="http://schemas.microsoft.com/office/drawing/2014/main" xmlns="" id="{32DA9524-9F50-984F-AD6F-128F618E7CAD}"/>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4" name="Grafik 33">
            <a:extLst>
              <a:ext uri="{FF2B5EF4-FFF2-40B4-BE49-F238E27FC236}">
                <a16:creationId xmlns:a16="http://schemas.microsoft.com/office/drawing/2014/main" xmlns="" id="{047FDFDC-D657-0647-8ADC-1B1C0809C15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13497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solidFill>
          <a:schemeClr val="bg1"/>
        </a:solid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GB" altLang="de-DE" noProof="0"/>
              <a:t>Click to edit header</a:t>
            </a:r>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en-GB" altLang="de-DE" noProof="0"/>
              <a:t>Master-Untertitelformat bearbeiten</a:t>
            </a:r>
          </a:p>
        </p:txBody>
      </p:sp>
      <p:sp>
        <p:nvSpPr>
          <p:cNvPr id="3" name="Text Placeholder 2"/>
          <p:cNvSpPr>
            <a:spLocks noGrp="1"/>
          </p:cNvSpPr>
          <p:nvPr userDrawn="1">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en-GB" noProof="0"/>
              <a:t>Mastertextformat bearbeiten</a:t>
            </a:r>
          </a:p>
        </p:txBody>
      </p:sp>
      <p:sp>
        <p:nvSpPr>
          <p:cNvPr id="12" name="Picture Placeholder 3"/>
          <p:cNvSpPr>
            <a:spLocks noGrp="1"/>
          </p:cNvSpPr>
          <p:nvPr userDrawn="1">
            <p:ph type="pic" sz="quarter" idx="11" hasCustomPrompt="1"/>
          </p:nvPr>
        </p:nvSpPr>
        <p:spPr>
          <a:xfrm>
            <a:off x="0" y="0"/>
            <a:ext cx="12192000" cy="3606831"/>
          </a:xfrm>
          <a:solidFill>
            <a:schemeClr val="bg1">
              <a:lumMod val="75000"/>
            </a:schemeClr>
          </a:solidFill>
          <a:ln>
            <a:noFill/>
          </a:ln>
        </p:spPr>
        <p:txBody>
          <a:bodyPr/>
          <a:lstStyle>
            <a:lvl1pPr marL="0" indent="0" algn="ctr">
              <a:buNone/>
              <a:defRPr/>
            </a:lvl1pPr>
          </a:lstStyle>
          <a:p>
            <a:r>
              <a:rPr lang="en-GB" noProof="0" dirty="0"/>
              <a:t>Click to insert picture</a:t>
            </a:r>
          </a:p>
        </p:txBody>
      </p:sp>
      <p:grpSp>
        <p:nvGrpSpPr>
          <p:cNvPr id="13" name="Group 14">
            <a:extLst>
              <a:ext uri="{FF2B5EF4-FFF2-40B4-BE49-F238E27FC236}">
                <a16:creationId xmlns:a16="http://schemas.microsoft.com/office/drawing/2014/main" xmlns="" id="{DE13691D-3A6A-D944-BFC6-E08E42EF2E90}"/>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a16="http://schemas.microsoft.com/office/drawing/2014/main" xmlns="" id="{ED6B51D1-E375-874E-B350-41AD61CAB578}"/>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a16="http://schemas.microsoft.com/office/drawing/2014/main" xmlns="" id="{142E35EF-08DD-E641-ADE0-58C7FA3C704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a16="http://schemas.microsoft.com/office/drawing/2014/main" xmlns="" id="{A64DF653-0969-4347-8B10-F1F107C3E3EB}"/>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a16="http://schemas.microsoft.com/office/drawing/2014/main" xmlns="" id="{995EFEC0-2468-EA45-A0DA-EB5AACB4638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a16="http://schemas.microsoft.com/office/drawing/2014/main" xmlns="" id="{DDCE53A7-7CD0-664F-94FE-B8380A1A9295}"/>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a16="http://schemas.microsoft.com/office/drawing/2014/main" xmlns="" id="{2DCD2ED8-1C1D-AE47-A42E-D8E09859765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a16="http://schemas.microsoft.com/office/drawing/2014/main" xmlns="" id="{3AFE1106-9441-7D4E-A370-AB1DF34F12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396513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3" name="Footer Placeholder 7">
            <a:extLst>
              <a:ext uri="{FF2B5EF4-FFF2-40B4-BE49-F238E27FC236}">
                <a16:creationId xmlns:a16="http://schemas.microsoft.com/office/drawing/2014/main" xmlns=""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24" name="Date Placeholder 6">
            <a:extLst>
              <a:ext uri="{FF2B5EF4-FFF2-40B4-BE49-F238E27FC236}">
                <a16:creationId xmlns:a16="http://schemas.microsoft.com/office/drawing/2014/main" xmlns=""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82970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er and content_blue">
    <p:bg>
      <p:bgPr>
        <a:gradFill>
          <a:gsLst>
            <a:gs pos="100000">
              <a:srgbClr val="00205B"/>
            </a:gs>
            <a:gs pos="0">
              <a:srgbClr val="001539"/>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1"/>
                </a:solidFill>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a16="http://schemas.microsoft.com/office/drawing/2014/main" xmlns=""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a16="http://schemas.microsoft.com/office/drawing/2014/main" xmlns=""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a16="http://schemas.microsoft.com/office/drawing/2014/main" xmlns=""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a16="http://schemas.microsoft.com/office/drawing/2014/main" xmlns=""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a16="http://schemas.microsoft.com/office/drawing/2014/main" xmlns=""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a16="http://schemas.microsoft.com/office/drawing/2014/main" xmlns=""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a16="http://schemas.microsoft.com/office/drawing/2014/main" xmlns=""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xmlns=""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a16="http://schemas.microsoft.com/office/drawing/2014/main" xmlns=""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Grafik 17">
            <a:extLst>
              <a:ext uri="{FF2B5EF4-FFF2-40B4-BE49-F238E27FC236}">
                <a16:creationId xmlns:a16="http://schemas.microsoft.com/office/drawing/2014/main" xmlns="" id="{25A9C8E2-0BC3-1840-ABC1-BA9ECFC794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407077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44" y="6096"/>
            <a:ext cx="12195393" cy="5907341"/>
          </a:xfrm>
          <a:prstGeom prst="rect">
            <a:avLst/>
          </a:prstGeom>
        </p:spPr>
      </p:pic>
      <p:sp>
        <p:nvSpPr>
          <p:cNvPr id="9" name="Titel 1"/>
          <p:cNvSpPr>
            <a:spLocks noGrp="1"/>
          </p:cNvSpPr>
          <p:nvPr>
            <p:ph type="title" hasCustomPrompt="1"/>
          </p:nvPr>
        </p:nvSpPr>
        <p:spPr>
          <a:xfrm>
            <a:off x="479425" y="653691"/>
            <a:ext cx="11240174" cy="900000"/>
          </a:xfrm>
        </p:spPr>
        <p:txBody>
          <a:bodyPr/>
          <a:lstStyle>
            <a:lvl1pPr>
              <a:defRPr/>
            </a:lvl1pPr>
          </a:lstStyle>
          <a:p>
            <a:r>
              <a:rPr lang="en-US" dirty="0"/>
              <a:t>Click to edit header</a:t>
            </a:r>
            <a:endParaRPr lang="de-DE" dirty="0"/>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0" name="Inhaltsplatzhalter 2"/>
          <p:cNvSpPr>
            <a:spLocks noGrp="1"/>
          </p:cNvSpPr>
          <p:nvPr>
            <p:ph idx="1"/>
          </p:nvPr>
        </p:nvSpPr>
        <p:spPr>
          <a:xfrm>
            <a:off x="479425" y="1565998"/>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2"/>
          <p:cNvSpPr>
            <a:spLocks noGrp="1"/>
          </p:cNvSpPr>
          <p:nvPr>
            <p:ph idx="17"/>
          </p:nvPr>
        </p:nvSpPr>
        <p:spPr>
          <a:xfrm>
            <a:off x="6301252" y="1565999"/>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7" name="Slide Number Placeholder 5">
            <a:extLst>
              <a:ext uri="{FF2B5EF4-FFF2-40B4-BE49-F238E27FC236}">
                <a16:creationId xmlns:a16="http://schemas.microsoft.com/office/drawing/2014/main" xmlns="" id="{7AABA1C8-B541-774F-9D56-F71179BA591A}"/>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8" name="Footer Placeholder 7">
            <a:extLst>
              <a:ext uri="{FF2B5EF4-FFF2-40B4-BE49-F238E27FC236}">
                <a16:creationId xmlns:a16="http://schemas.microsoft.com/office/drawing/2014/main" xmlns="" id="{D2CCDCA3-286C-4D47-BA5A-BF47D56C019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29" name="Date Placeholder 6">
            <a:extLst>
              <a:ext uri="{FF2B5EF4-FFF2-40B4-BE49-F238E27FC236}">
                <a16:creationId xmlns:a16="http://schemas.microsoft.com/office/drawing/2014/main" xmlns="" id="{89DEAD23-14B1-1041-8481-D2216C42E7C1}"/>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5703772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9" name="Slide Number Placeholder 5">
            <a:extLst>
              <a:ext uri="{FF2B5EF4-FFF2-40B4-BE49-F238E27FC236}">
                <a16:creationId xmlns:a16="http://schemas.microsoft.com/office/drawing/2014/main" xmlns=""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0" name="Footer Placeholder 7">
            <a:extLst>
              <a:ext uri="{FF2B5EF4-FFF2-40B4-BE49-F238E27FC236}">
                <a16:creationId xmlns:a16="http://schemas.microsoft.com/office/drawing/2014/main" xmlns=""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1" name="Date Placeholder 6">
            <a:extLst>
              <a:ext uri="{FF2B5EF4-FFF2-40B4-BE49-F238E27FC236}">
                <a16:creationId xmlns:a16="http://schemas.microsoft.com/office/drawing/2014/main" xmlns=""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46472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er and two columns_blue">
    <p:bg>
      <p:bgPr>
        <a:gradFill>
          <a:gsLst>
            <a:gs pos="100000">
              <a:srgbClr val="00205B"/>
            </a:gs>
            <a:gs pos="0">
              <a:srgbClr val="001539"/>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1"/>
                </a:solidFill>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9" name="Slide Number Placeholder 5">
            <a:extLst>
              <a:ext uri="{FF2B5EF4-FFF2-40B4-BE49-F238E27FC236}">
                <a16:creationId xmlns:a16="http://schemas.microsoft.com/office/drawing/2014/main" xmlns=""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30" name="Footer Placeholder 7">
            <a:extLst>
              <a:ext uri="{FF2B5EF4-FFF2-40B4-BE49-F238E27FC236}">
                <a16:creationId xmlns:a16="http://schemas.microsoft.com/office/drawing/2014/main" xmlns=""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31" name="Date Placeholder 6">
            <a:extLst>
              <a:ext uri="{FF2B5EF4-FFF2-40B4-BE49-F238E27FC236}">
                <a16:creationId xmlns:a16="http://schemas.microsoft.com/office/drawing/2014/main" xmlns=""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9" name="Group 14">
            <a:extLst>
              <a:ext uri="{FF2B5EF4-FFF2-40B4-BE49-F238E27FC236}">
                <a16:creationId xmlns:a16="http://schemas.microsoft.com/office/drawing/2014/main" xmlns="" id="{0E7E1BE4-5ABF-144F-B6B0-36F0A038D0F6}"/>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0" name="Freeform 5">
              <a:extLst>
                <a:ext uri="{FF2B5EF4-FFF2-40B4-BE49-F238E27FC236}">
                  <a16:creationId xmlns:a16="http://schemas.microsoft.com/office/drawing/2014/main" xmlns="" id="{2B06611C-5999-9241-ACC6-5FDABF20713A}"/>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a:extLst>
                <a:ext uri="{FF2B5EF4-FFF2-40B4-BE49-F238E27FC236}">
                  <a16:creationId xmlns:a16="http://schemas.microsoft.com/office/drawing/2014/main" xmlns="" id="{F03C7FFD-0A0B-5E46-82E1-09729F5A351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xmlns="" id="{A92EB3A8-B965-BB4E-A64A-889AB74C1EE0}"/>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DE686C3B-EF76-3940-BEAE-5F7AC50CF29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xmlns="" id="{2AF83D92-3164-4D41-A7E9-990A78C115B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a16="http://schemas.microsoft.com/office/drawing/2014/main" xmlns="" id="{1F8CD9F7-DA66-6649-A081-C3378D09261A}"/>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Grafik 17">
            <a:extLst>
              <a:ext uri="{FF2B5EF4-FFF2-40B4-BE49-F238E27FC236}">
                <a16:creationId xmlns:a16="http://schemas.microsoft.com/office/drawing/2014/main" xmlns="" id="{4D07FA4D-C9E1-9C4D-A036-BB891F21C41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385175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655200"/>
            <a:ext cx="11232000" cy="900000"/>
          </a:xfrm>
          <a:prstGeom prst="rect">
            <a:avLst/>
          </a:prstGeom>
        </p:spPr>
        <p:txBody>
          <a:bodyPr vert="horz" lIns="0" tIns="0" rIns="0" bIns="0" rtlCol="0" anchor="t" anchorCtr="0">
            <a:noAutofit/>
          </a:bodyPr>
          <a:lstStyle/>
          <a:p>
            <a:r>
              <a:rPr lang="en-GB" noProof="0"/>
              <a:t>Click to edit header</a:t>
            </a:r>
          </a:p>
        </p:txBody>
      </p:sp>
      <p:sp>
        <p:nvSpPr>
          <p:cNvPr id="3" name="Text Placeholder 2"/>
          <p:cNvSpPr>
            <a:spLocks noGrp="1"/>
          </p:cNvSpPr>
          <p:nvPr>
            <p:ph type="body" idx="1"/>
          </p:nvPr>
        </p:nvSpPr>
        <p:spPr>
          <a:xfrm>
            <a:off x="478800" y="1558800"/>
            <a:ext cx="11232000" cy="4351338"/>
          </a:xfrm>
          <a:prstGeom prst="rect">
            <a:avLst/>
          </a:prstGeom>
        </p:spPr>
        <p:txBody>
          <a:bodyPr vert="horz" lIns="0" tIns="0" rIns="0" bIns="0" rtlCol="0">
            <a:noAutofit/>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 name="Slide Number Placeholder 5"/>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1" name="Footer Placeholder 7">
            <a:extLst>
              <a:ext uri="{FF2B5EF4-FFF2-40B4-BE49-F238E27FC236}">
                <a16:creationId xmlns:a16="http://schemas.microsoft.com/office/drawing/2014/main" xmlns="" id="{C2B1E3EC-7F55-FF45-8A53-536899C2BDC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3" name="Date Placeholder 6">
            <a:extLst>
              <a:ext uri="{FF2B5EF4-FFF2-40B4-BE49-F238E27FC236}">
                <a16:creationId xmlns:a16="http://schemas.microsoft.com/office/drawing/2014/main" xmlns="" id="{BE6A2417-4C79-B54C-B28A-78D1DF7B83AD}"/>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pic>
        <p:nvPicPr>
          <p:cNvPr id="12" name="Grafik 11">
            <a:extLst>
              <a:ext uri="{FF2B5EF4-FFF2-40B4-BE49-F238E27FC236}">
                <a16:creationId xmlns:a16="http://schemas.microsoft.com/office/drawing/2014/main" xmlns="" id="{380837A0-5995-F347-86E0-4094ED573E52}"/>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rcRect/>
          <a:stretch/>
        </p:blipFill>
        <p:spPr>
          <a:xfrm>
            <a:off x="9277829" y="6457571"/>
            <a:ext cx="1087200" cy="217052"/>
          </a:xfrm>
          <a:prstGeom prst="rect">
            <a:avLst/>
          </a:prstGeom>
        </p:spPr>
      </p:pic>
      <p:grpSp>
        <p:nvGrpSpPr>
          <p:cNvPr id="9" name="Group 14">
            <a:extLst>
              <a:ext uri="{FF2B5EF4-FFF2-40B4-BE49-F238E27FC236}">
                <a16:creationId xmlns:a16="http://schemas.microsoft.com/office/drawing/2014/main" xmlns="" id="{E10583E3-117B-A740-BA69-BE416FEFB2DA}"/>
              </a:ext>
            </a:extLst>
          </p:cNvPr>
          <p:cNvGrpSpPr>
            <a:grpSpLocks noChangeAspect="1"/>
          </p:cNvGrpSpPr>
          <p:nvPr userDrawn="1"/>
        </p:nvGrpSpPr>
        <p:grpSpPr>
          <a:xfrm>
            <a:off x="10849969" y="6462519"/>
            <a:ext cx="1088956" cy="201600"/>
            <a:chOff x="830300" y="1716088"/>
            <a:chExt cx="10058401" cy="1862137"/>
          </a:xfrm>
          <a:solidFill>
            <a:schemeClr val="tx2"/>
          </a:solidFill>
        </p:grpSpPr>
        <p:sp>
          <p:nvSpPr>
            <p:cNvPr id="10" name="Freeform 5">
              <a:extLst>
                <a:ext uri="{FF2B5EF4-FFF2-40B4-BE49-F238E27FC236}">
                  <a16:creationId xmlns:a16="http://schemas.microsoft.com/office/drawing/2014/main" xmlns="" id="{F4BFF617-AB53-354A-8C4F-AB251CC2B22D}"/>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4" name="Rectangle 6">
              <a:extLst>
                <a:ext uri="{FF2B5EF4-FFF2-40B4-BE49-F238E27FC236}">
                  <a16:creationId xmlns:a16="http://schemas.microsoft.com/office/drawing/2014/main" xmlns="" id="{21405068-B90D-FE4B-A0A9-E319531A4538}"/>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Freeform 7">
              <a:extLst>
                <a:ext uri="{FF2B5EF4-FFF2-40B4-BE49-F238E27FC236}">
                  <a16:creationId xmlns:a16="http://schemas.microsoft.com/office/drawing/2014/main" xmlns="" id="{01264525-7D2E-F943-8BDF-968F3B2A48F6}"/>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8">
              <a:extLst>
                <a:ext uri="{FF2B5EF4-FFF2-40B4-BE49-F238E27FC236}">
                  <a16:creationId xmlns:a16="http://schemas.microsoft.com/office/drawing/2014/main" xmlns="" id="{A8094D0A-AEE5-F748-ABDE-35ECB0FDD5B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9">
              <a:extLst>
                <a:ext uri="{FF2B5EF4-FFF2-40B4-BE49-F238E27FC236}">
                  <a16:creationId xmlns:a16="http://schemas.microsoft.com/office/drawing/2014/main" xmlns="" id="{16CB9DDF-1200-934D-95E5-A73087BB80BF}"/>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10">
              <a:extLst>
                <a:ext uri="{FF2B5EF4-FFF2-40B4-BE49-F238E27FC236}">
                  <a16:creationId xmlns:a16="http://schemas.microsoft.com/office/drawing/2014/main" xmlns="" id="{5A83CB45-6383-2147-A182-17083739BAA1}"/>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5597929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2" r:id="rId3"/>
    <p:sldLayoutId id="2147483685" r:id="rId4"/>
    <p:sldLayoutId id="2147483664" r:id="rId5"/>
    <p:sldLayoutId id="2147483686" r:id="rId6"/>
    <p:sldLayoutId id="2147483665" r:id="rId7"/>
    <p:sldLayoutId id="2147483666" r:id="rId8"/>
    <p:sldLayoutId id="2147483687" r:id="rId9"/>
    <p:sldLayoutId id="2147483667" r:id="rId10"/>
    <p:sldLayoutId id="2147483668" r:id="rId11"/>
    <p:sldLayoutId id="2147483681" r:id="rId12"/>
    <p:sldLayoutId id="2147483669" r:id="rId13"/>
    <p:sldLayoutId id="2147483670" r:id="rId14"/>
    <p:sldLayoutId id="2147483677" r:id="rId15"/>
    <p:sldLayoutId id="2147483678" r:id="rId16"/>
    <p:sldLayoutId id="2147483679" r:id="rId17"/>
    <p:sldLayoutId id="2147483680" r:id="rId18"/>
  </p:sldLayoutIdLst>
  <p:hf hdr="0"/>
  <p:txStyles>
    <p:titleStyle>
      <a:lvl1pPr algn="l" defTabSz="914400" rtl="0" eaLnBrk="1" latinLnBrk="0" hangingPunct="1">
        <a:lnSpc>
          <a:spcPct val="110000"/>
        </a:lnSpc>
        <a:spcBef>
          <a:spcPct val="0"/>
        </a:spcBef>
        <a:buNone/>
        <a:defRPr sz="2500" kern="1200">
          <a:solidFill>
            <a:schemeClr val="tx2"/>
          </a:solidFill>
          <a:latin typeface="+mj-lt"/>
          <a:ea typeface="+mj-ea"/>
          <a:cs typeface="+mj-cs"/>
        </a:defRPr>
      </a:lvl1pPr>
    </p:titleStyle>
    <p:bodyStyle>
      <a:lvl1pPr marL="18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orient="horz" pos="981">
          <p15:clr>
            <a:srgbClr val="F26B43"/>
          </p15:clr>
        </p15:guide>
        <p15:guide id="3" orient="horz" pos="3725">
          <p15:clr>
            <a:srgbClr val="F26B43"/>
          </p15:clr>
        </p15:guide>
        <p15:guide id="4" pos="302">
          <p15:clr>
            <a:srgbClr val="F26B43"/>
          </p15:clr>
        </p15:guide>
        <p15:guide id="5" pos="73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jpe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6.png"/><Relationship Id="rId7"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4.png"/><Relationship Id="rId1" Type="http://schemas.openxmlformats.org/officeDocument/2006/relationships/slideLayout" Target="../slideLayouts/slideLayout6.xml"/><Relationship Id="rId5" Type="http://schemas.openxmlformats.org/officeDocument/2006/relationships/image" Target="../media/image86.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7.jpeg"/></Relationships>
</file>

<file path=ppt/slides/_rels/slide2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 Id="rId5" Type="http://schemas.openxmlformats.org/officeDocument/2006/relationships/image" Target="../media/image102.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99.png"/><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70.png"/><Relationship Id="rId4" Type="http://schemas.openxmlformats.org/officeDocument/2006/relationships/image" Target="../media/image104.png"/></Relationships>
</file>

<file path=ppt/slides/_rels/slide3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7.jpeg"/></Relationships>
</file>

<file path=ppt/slides/_rels/slide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9.png"/><Relationship Id="rId1" Type="http://schemas.openxmlformats.org/officeDocument/2006/relationships/slideLayout" Target="../slideLayouts/slideLayout6.xml"/><Relationship Id="rId5" Type="http://schemas.openxmlformats.org/officeDocument/2006/relationships/image" Target="../media/image114.png"/><Relationship Id="rId4" Type="http://schemas.openxmlformats.org/officeDocument/2006/relationships/image" Target="../media/image1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5.jpeg"/></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6.jpeg"/></Relationships>
</file>

<file path=ppt/slides/_rels/slide46.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6.xml"/><Relationship Id="rId5" Type="http://schemas.openxmlformats.org/officeDocument/2006/relationships/image" Target="../media/image130.png"/><Relationship Id="rId4" Type="http://schemas.openxmlformats.org/officeDocument/2006/relationships/image" Target="../media/image118.png"/></Relationships>
</file>

<file path=ppt/slides/_rels/slide4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33.png"/><Relationship Id="rId4" Type="http://schemas.openxmlformats.org/officeDocument/2006/relationships/image" Target="../media/image132.png"/></Relationships>
</file>

<file path=ppt/slides/_rels/slide49.xml.rels><?xml version="1.0" encoding="UTF-8" standalone="yes"?>
<Relationships xmlns="http://schemas.openxmlformats.org/package/2006/relationships"><Relationship Id="rId8" Type="http://schemas.openxmlformats.org/officeDocument/2006/relationships/hyperlink" Target="https://www.youtube.com/channel/UCJ1cS4hALCDHPnygfv6VOhQ" TargetMode="External"/><Relationship Id="rId13"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6.png"/><Relationship Id="rId12" Type="http://schemas.openxmlformats.org/officeDocument/2006/relationships/hyperlink" Target="https://fly.airbus.com/airbus-colouring-book" TargetMode="External"/><Relationship Id="rId2" Type="http://schemas.openxmlformats.org/officeDocument/2006/relationships/hyperlink" Target="https://www.linkedin.com/organization-guest/company/airbus-defence-and-space?challengeId=AQHRvCoZs1O0ygAAAXO1EOGsNcEvfcwAjfebP1Co--OBAHYMzgX4Oy0v8om4X7JLfOUKy7yv0IlP9f6EnE3iuMJxTjrBhs0Qcg&amp;submissionId=59bf57bb-98cd-2716-b032-ac7c063cdb7f" TargetMode="External"/><Relationship Id="rId1" Type="http://schemas.openxmlformats.org/officeDocument/2006/relationships/slideLayout" Target="../slideLayouts/slideLayout6.xml"/><Relationship Id="rId6" Type="http://schemas.openxmlformats.org/officeDocument/2006/relationships/hyperlink" Target="https://www.facebook.com/AirbusSpace/" TargetMode="External"/><Relationship Id="rId11" Type="http://schemas.openxmlformats.org/officeDocument/2006/relationships/image" Target="../media/image138.png"/><Relationship Id="rId5" Type="http://schemas.openxmlformats.org/officeDocument/2006/relationships/image" Target="../media/image135.png"/><Relationship Id="rId10" Type="http://schemas.openxmlformats.org/officeDocument/2006/relationships/hyperlink" Target="https://twitter.com/airbusspace?lang=en" TargetMode="External"/><Relationship Id="rId4" Type="http://schemas.openxmlformats.org/officeDocument/2006/relationships/hyperlink" Target="https://www.instagram.com/airbus_space/" TargetMode="External"/><Relationship Id="rId9" Type="http://schemas.openxmlformats.org/officeDocument/2006/relationships/image" Target="../media/image137.png"/><Relationship Id="rId14" Type="http://schemas.openxmlformats.org/officeDocument/2006/relationships/image" Target="../media/image140.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Name, job title</a:t>
            </a:r>
          </a:p>
          <a:p>
            <a:r>
              <a:rPr lang="en-GB" dirty="0"/>
              <a:t>DD Month YEAR</a:t>
            </a:r>
          </a:p>
        </p:txBody>
      </p:sp>
      <p:sp>
        <p:nvSpPr>
          <p:cNvPr id="4" name="Title 3"/>
          <p:cNvSpPr>
            <a:spLocks noGrp="1"/>
          </p:cNvSpPr>
          <p:nvPr>
            <p:ph type="ctrTitle"/>
          </p:nvPr>
        </p:nvSpPr>
        <p:spPr/>
        <p:txBody>
          <a:bodyPr/>
          <a:lstStyle/>
          <a:p>
            <a:r>
              <a:rPr lang="en-GB" dirty="0" smtClean="0"/>
              <a:t>World Space Week</a:t>
            </a:r>
            <a:endParaRPr lang="en-GB" dirty="0"/>
          </a:p>
        </p:txBody>
      </p:sp>
      <p:sp>
        <p:nvSpPr>
          <p:cNvPr id="5" name="Subtitle 4"/>
          <p:cNvSpPr>
            <a:spLocks noGrp="1"/>
          </p:cNvSpPr>
          <p:nvPr>
            <p:ph type="subTitle" idx="1"/>
          </p:nvPr>
        </p:nvSpPr>
        <p:spPr/>
        <p:txBody>
          <a:bodyPr/>
          <a:lstStyle/>
          <a:p>
            <a:r>
              <a:rPr lang="en-GB" dirty="0" smtClean="0"/>
              <a:t>Exploring our Universe</a:t>
            </a:r>
            <a:endParaRPr lang="en-GB" dirty="0"/>
          </a:p>
        </p:txBody>
      </p:sp>
    </p:spTree>
    <p:extLst>
      <p:ext uri="{BB962C8B-B14F-4D97-AF65-F5344CB8AC3E}">
        <p14:creationId xmlns:p14="http://schemas.microsoft.com/office/powerpoint/2010/main" val="158447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Gaia, </a:t>
            </a:r>
            <a:r>
              <a:rPr lang="fr-FR" dirty="0" err="1" smtClean="0"/>
              <a:t>mapping</a:t>
            </a:r>
            <a:r>
              <a:rPr lang="fr-FR" dirty="0" smtClean="0"/>
              <a:t> over a billion stars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10</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5"/>
          <p:cNvSpPr txBox="1"/>
          <p:nvPr/>
        </p:nvSpPr>
        <p:spPr>
          <a:xfrm>
            <a:off x="5216636" y="1368287"/>
            <a:ext cx="1885950"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smtClean="0">
                <a:solidFill>
                  <a:schemeClr val="bg1"/>
                </a:solidFill>
                <a:latin typeface="Arial"/>
                <a:cs typeface="+mn-cs"/>
              </a:rPr>
              <a:t>Gaia …</a:t>
            </a:r>
          </a:p>
        </p:txBody>
      </p:sp>
      <p:pic>
        <p:nvPicPr>
          <p:cNvPr id="9" name="Picture 1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04822" y="1120303"/>
            <a:ext cx="805901" cy="800767"/>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8"/>
          <p:cNvSpPr txBox="1"/>
          <p:nvPr/>
        </p:nvSpPr>
        <p:spPr>
          <a:xfrm>
            <a:off x="628568" y="2060253"/>
            <a:ext cx="3760551" cy="516135"/>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kern="0" dirty="0">
                <a:solidFill>
                  <a:schemeClr val="bg1"/>
                </a:solidFill>
                <a:latin typeface="Arial"/>
              </a:rPr>
              <a:t>… </a:t>
            </a:r>
            <a:r>
              <a:rPr lang="fr-FR" sz="1400" kern="0" dirty="0" err="1">
                <a:solidFill>
                  <a:schemeClr val="bg1"/>
                </a:solidFill>
                <a:latin typeface="Arial"/>
              </a:rPr>
              <a:t>is</a:t>
            </a:r>
            <a:r>
              <a:rPr lang="fr-FR" sz="1400" kern="0" dirty="0">
                <a:solidFill>
                  <a:schemeClr val="bg1"/>
                </a:solidFill>
                <a:latin typeface="Arial"/>
              </a:rPr>
              <a:t> </a:t>
            </a:r>
            <a:r>
              <a:rPr lang="fr-FR" sz="1400" kern="0" dirty="0" err="1">
                <a:solidFill>
                  <a:schemeClr val="bg1"/>
                </a:solidFill>
                <a:latin typeface="Arial"/>
              </a:rPr>
              <a:t>equipped</a:t>
            </a:r>
            <a:r>
              <a:rPr lang="fr-FR" sz="1400" kern="0" dirty="0">
                <a:solidFill>
                  <a:schemeClr val="bg1"/>
                </a:solidFill>
                <a:latin typeface="Arial"/>
              </a:rPr>
              <a:t> </a:t>
            </a:r>
            <a:r>
              <a:rPr lang="fr-FR" sz="1400" kern="0" dirty="0" err="1">
                <a:solidFill>
                  <a:schemeClr val="bg1"/>
                </a:solidFill>
                <a:latin typeface="Arial"/>
              </a:rPr>
              <a:t>with</a:t>
            </a:r>
            <a:r>
              <a:rPr lang="fr-FR" sz="1400" kern="0" dirty="0">
                <a:solidFill>
                  <a:schemeClr val="bg1"/>
                </a:solidFill>
                <a:latin typeface="Arial"/>
              </a:rPr>
              <a:t> the </a:t>
            </a:r>
            <a:r>
              <a:rPr lang="fr-FR" sz="1400" kern="0" dirty="0" err="1">
                <a:solidFill>
                  <a:srgbClr val="00B0F0"/>
                </a:solidFill>
                <a:latin typeface="Arial"/>
              </a:rPr>
              <a:t>largest</a:t>
            </a:r>
            <a:r>
              <a:rPr lang="fr-FR" sz="1400" kern="0" dirty="0">
                <a:solidFill>
                  <a:srgbClr val="00B0F0"/>
                </a:solidFill>
                <a:latin typeface="Arial"/>
              </a:rPr>
              <a:t> digital camera </a:t>
            </a:r>
            <a:r>
              <a:rPr lang="fr-FR" sz="1400" kern="0" dirty="0" err="1">
                <a:solidFill>
                  <a:schemeClr val="bg1"/>
                </a:solidFill>
                <a:latin typeface="Arial"/>
              </a:rPr>
              <a:t>ever</a:t>
            </a:r>
            <a:r>
              <a:rPr lang="fr-FR" sz="1400" kern="0" dirty="0">
                <a:solidFill>
                  <a:schemeClr val="bg1"/>
                </a:solidFill>
                <a:latin typeface="Arial"/>
              </a:rPr>
              <a:t> </a:t>
            </a:r>
            <a:r>
              <a:rPr lang="fr-FR" sz="1400" kern="0" dirty="0" err="1">
                <a:solidFill>
                  <a:schemeClr val="bg1"/>
                </a:solidFill>
                <a:latin typeface="Arial"/>
              </a:rPr>
              <a:t>built</a:t>
            </a:r>
            <a:r>
              <a:rPr lang="fr-FR" sz="1400" kern="0" dirty="0">
                <a:solidFill>
                  <a:schemeClr val="bg1"/>
                </a:solidFill>
                <a:latin typeface="Arial"/>
              </a:rPr>
              <a:t> for a </a:t>
            </a:r>
            <a:r>
              <a:rPr lang="fr-FR" sz="1400" kern="0" dirty="0" err="1">
                <a:solidFill>
                  <a:schemeClr val="bg1"/>
                </a:solidFill>
                <a:latin typeface="Arial"/>
              </a:rPr>
              <a:t>space</a:t>
            </a:r>
            <a:r>
              <a:rPr lang="fr-FR" sz="1400" kern="0" dirty="0">
                <a:solidFill>
                  <a:schemeClr val="bg1"/>
                </a:solidFill>
                <a:latin typeface="Arial"/>
              </a:rPr>
              <a:t> mission: </a:t>
            </a:r>
            <a:r>
              <a:rPr lang="fr-FR" sz="1400" kern="0" dirty="0" smtClean="0">
                <a:solidFill>
                  <a:schemeClr val="bg1"/>
                </a:solidFill>
                <a:latin typeface="Arial"/>
              </a:rPr>
              <a:t>1,000,000,000 pixels!</a:t>
            </a:r>
            <a:endParaRPr lang="fr-FR" sz="1400" kern="0" dirty="0">
              <a:solidFill>
                <a:schemeClr val="bg1"/>
              </a:solidFill>
              <a:latin typeface="Arial"/>
            </a:endParaRPr>
          </a:p>
        </p:txBody>
      </p:sp>
      <p:pic>
        <p:nvPicPr>
          <p:cNvPr id="17" name="Picture 2" descr="C:\Users\bacquet_c\Documents\World Space Week\Visus\photo-camer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373" y="282438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28"/>
          <p:cNvSpPr txBox="1"/>
          <p:nvPr/>
        </p:nvSpPr>
        <p:spPr>
          <a:xfrm>
            <a:off x="942284" y="2844869"/>
            <a:ext cx="3583533" cy="516135"/>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kern="0" dirty="0" smtClean="0">
                <a:solidFill>
                  <a:schemeClr val="bg1"/>
                </a:solidFill>
                <a:latin typeface="Arial"/>
                <a:cs typeface="+mn-cs"/>
              </a:rPr>
              <a:t>Camera: 24,000,000 de pixels</a:t>
            </a:r>
          </a:p>
          <a:p>
            <a:endParaRPr lang="fr-FR" sz="1400" kern="0" dirty="0" smtClean="0">
              <a:solidFill>
                <a:schemeClr val="bg1"/>
              </a:solidFill>
              <a:latin typeface="Arial"/>
              <a:cs typeface="+mn-cs"/>
            </a:endParaRPr>
          </a:p>
          <a:p>
            <a:r>
              <a:rPr lang="fr-FR" sz="1400" kern="0" dirty="0" smtClean="0">
                <a:solidFill>
                  <a:schemeClr val="bg1"/>
                </a:solidFill>
                <a:latin typeface="Arial"/>
                <a:cs typeface="+mn-cs"/>
              </a:rPr>
              <a:t>iPhone 11 pro: 12,000,000 pixels</a:t>
            </a:r>
          </a:p>
        </p:txBody>
      </p:sp>
      <p:pic>
        <p:nvPicPr>
          <p:cNvPr id="19" name="Picture 3" descr="C:\Users\bacquet_c\Documents\World Space Week\Visus\cas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4900" y="3301166"/>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4"/>
          <p:cNvSpPr txBox="1"/>
          <p:nvPr/>
        </p:nvSpPr>
        <p:spPr>
          <a:xfrm>
            <a:off x="8018950" y="2060253"/>
            <a:ext cx="3809721" cy="516135"/>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kern="0" dirty="0">
                <a:solidFill>
                  <a:schemeClr val="bg1"/>
                </a:solidFill>
                <a:latin typeface="Arial"/>
              </a:rPr>
              <a:t>… </a:t>
            </a:r>
            <a:r>
              <a:rPr lang="fr-FR" sz="1400" kern="0" dirty="0" err="1">
                <a:solidFill>
                  <a:schemeClr val="bg1"/>
                </a:solidFill>
                <a:latin typeface="Arial"/>
              </a:rPr>
              <a:t>is</a:t>
            </a:r>
            <a:r>
              <a:rPr lang="fr-FR" sz="1400" kern="0" dirty="0">
                <a:solidFill>
                  <a:schemeClr val="bg1"/>
                </a:solidFill>
                <a:latin typeface="Arial"/>
              </a:rPr>
              <a:t> </a:t>
            </a:r>
            <a:r>
              <a:rPr lang="fr-FR" sz="1400" kern="0" dirty="0" err="1">
                <a:solidFill>
                  <a:schemeClr val="bg1"/>
                </a:solidFill>
                <a:latin typeface="Arial"/>
              </a:rPr>
              <a:t>so</a:t>
            </a:r>
            <a:r>
              <a:rPr lang="fr-FR" sz="1400" kern="0" dirty="0">
                <a:solidFill>
                  <a:schemeClr val="bg1"/>
                </a:solidFill>
                <a:latin typeface="Arial"/>
              </a:rPr>
              <a:t> </a:t>
            </a:r>
            <a:r>
              <a:rPr lang="fr-FR" sz="1400" kern="0" dirty="0" err="1">
                <a:solidFill>
                  <a:schemeClr val="bg1"/>
                </a:solidFill>
                <a:latin typeface="Arial"/>
              </a:rPr>
              <a:t>accurate</a:t>
            </a:r>
            <a:r>
              <a:rPr lang="fr-FR" sz="1400" kern="0" dirty="0">
                <a:solidFill>
                  <a:schemeClr val="bg1"/>
                </a:solidFill>
                <a:latin typeface="Arial"/>
              </a:rPr>
              <a:t> </a:t>
            </a:r>
            <a:r>
              <a:rPr lang="fr-FR" sz="1400" kern="0" dirty="0" err="1">
                <a:solidFill>
                  <a:schemeClr val="bg1"/>
                </a:solidFill>
                <a:latin typeface="Arial"/>
              </a:rPr>
              <a:t>that</a:t>
            </a:r>
            <a:r>
              <a:rPr lang="fr-FR" sz="1400" kern="0" dirty="0">
                <a:solidFill>
                  <a:schemeClr val="bg1"/>
                </a:solidFill>
                <a:latin typeface="Arial"/>
              </a:rPr>
              <a:t> if </a:t>
            </a:r>
            <a:r>
              <a:rPr lang="fr-FR" sz="1400" kern="0" dirty="0" err="1">
                <a:solidFill>
                  <a:schemeClr val="bg1"/>
                </a:solidFill>
                <a:latin typeface="Arial"/>
              </a:rPr>
              <a:t>it</a:t>
            </a:r>
            <a:r>
              <a:rPr lang="fr-FR" sz="1400" kern="0" dirty="0">
                <a:solidFill>
                  <a:schemeClr val="bg1"/>
                </a:solidFill>
                <a:latin typeface="Arial"/>
              </a:rPr>
              <a:t> </a:t>
            </a:r>
            <a:r>
              <a:rPr lang="fr-FR" sz="1400" kern="0" dirty="0" err="1">
                <a:solidFill>
                  <a:schemeClr val="bg1"/>
                </a:solidFill>
                <a:latin typeface="Arial"/>
              </a:rPr>
              <a:t>were</a:t>
            </a:r>
            <a:r>
              <a:rPr lang="fr-FR" sz="1400" kern="0" dirty="0">
                <a:solidFill>
                  <a:schemeClr val="bg1"/>
                </a:solidFill>
                <a:latin typeface="Arial"/>
              </a:rPr>
              <a:t> on the Moon, </a:t>
            </a:r>
            <a:r>
              <a:rPr lang="fr-FR" sz="1400" kern="0" dirty="0" err="1">
                <a:solidFill>
                  <a:schemeClr val="bg1"/>
                </a:solidFill>
                <a:latin typeface="Arial"/>
              </a:rPr>
              <a:t>it</a:t>
            </a:r>
            <a:r>
              <a:rPr lang="fr-FR" sz="1400" kern="0" dirty="0">
                <a:solidFill>
                  <a:schemeClr val="bg1"/>
                </a:solidFill>
                <a:latin typeface="Arial"/>
              </a:rPr>
              <a:t> </a:t>
            </a:r>
            <a:r>
              <a:rPr lang="fr-FR" sz="1400" kern="0" dirty="0" err="1">
                <a:solidFill>
                  <a:schemeClr val="bg1"/>
                </a:solidFill>
                <a:latin typeface="Arial"/>
              </a:rPr>
              <a:t>could</a:t>
            </a:r>
            <a:r>
              <a:rPr lang="fr-FR" sz="1400" kern="0" dirty="0">
                <a:solidFill>
                  <a:schemeClr val="bg1"/>
                </a:solidFill>
                <a:latin typeface="Arial"/>
              </a:rPr>
              <a:t> </a:t>
            </a:r>
            <a:r>
              <a:rPr lang="fr-FR" sz="1400" b="1" kern="0" dirty="0" err="1">
                <a:solidFill>
                  <a:srgbClr val="00B0F0"/>
                </a:solidFill>
                <a:latin typeface="Arial"/>
              </a:rPr>
              <a:t>measure</a:t>
            </a:r>
            <a:r>
              <a:rPr lang="fr-FR" sz="1400" b="1" kern="0" dirty="0">
                <a:solidFill>
                  <a:srgbClr val="00B0F0"/>
                </a:solidFill>
                <a:latin typeface="Arial"/>
              </a:rPr>
              <a:t> the </a:t>
            </a:r>
            <a:r>
              <a:rPr lang="fr-FR" sz="1400" b="1" kern="0" dirty="0" err="1">
                <a:solidFill>
                  <a:srgbClr val="00B0F0"/>
                </a:solidFill>
                <a:latin typeface="Arial"/>
              </a:rPr>
              <a:t>thumbnail</a:t>
            </a:r>
            <a:r>
              <a:rPr lang="fr-FR" sz="1400" b="1" kern="0" dirty="0">
                <a:solidFill>
                  <a:srgbClr val="00B0F0"/>
                </a:solidFill>
                <a:latin typeface="Arial"/>
              </a:rPr>
              <a:t> </a:t>
            </a:r>
            <a:r>
              <a:rPr lang="fr-FR" sz="1400" kern="0" dirty="0">
                <a:solidFill>
                  <a:schemeClr val="bg1"/>
                </a:solidFill>
                <a:latin typeface="Arial"/>
              </a:rPr>
              <a:t>of a </a:t>
            </a:r>
            <a:r>
              <a:rPr lang="fr-FR" sz="1400" kern="0" dirty="0" err="1">
                <a:solidFill>
                  <a:schemeClr val="bg1"/>
                </a:solidFill>
                <a:latin typeface="Arial"/>
              </a:rPr>
              <a:t>person</a:t>
            </a:r>
            <a:r>
              <a:rPr lang="fr-FR" sz="1400" kern="0" dirty="0">
                <a:solidFill>
                  <a:schemeClr val="bg1"/>
                </a:solidFill>
                <a:latin typeface="Arial"/>
              </a:rPr>
              <a:t> on </a:t>
            </a:r>
            <a:r>
              <a:rPr lang="fr-FR" sz="1400" kern="0" dirty="0" err="1">
                <a:solidFill>
                  <a:schemeClr val="bg1"/>
                </a:solidFill>
                <a:latin typeface="Arial"/>
              </a:rPr>
              <a:t>Earth</a:t>
            </a:r>
            <a:endParaRPr lang="fr-FR" sz="1400" kern="0" dirty="0">
              <a:solidFill>
                <a:schemeClr val="bg1"/>
              </a:solidFill>
              <a:latin typeface="Arial"/>
            </a:endParaRPr>
          </a:p>
        </p:txBody>
      </p:sp>
      <p:pic>
        <p:nvPicPr>
          <p:cNvPr id="21" name="Imag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7276" y="1719517"/>
            <a:ext cx="263348" cy="263348"/>
          </a:xfrm>
          <a:prstGeom prst="rect">
            <a:avLst/>
          </a:prstGeom>
        </p:spPr>
      </p:pic>
      <p:pic>
        <p:nvPicPr>
          <p:cNvPr id="22" name="Imag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65945" y="2147947"/>
            <a:ext cx="536176" cy="536176"/>
          </a:xfrm>
          <a:prstGeom prst="rect">
            <a:avLst/>
          </a:prstGeom>
        </p:spPr>
      </p:pic>
      <p:pic>
        <p:nvPicPr>
          <p:cNvPr id="23" name="Picture 4" descr="C:\Users\bacquet_c\Documents\World Space Week\Visus\Thumb.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32755" y="2258952"/>
            <a:ext cx="314165" cy="31416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droit avec flèche 23"/>
          <p:cNvCxnSpPr/>
          <p:nvPr/>
        </p:nvCxnSpPr>
        <p:spPr>
          <a:xfrm flipH="1">
            <a:off x="7732718" y="1851191"/>
            <a:ext cx="286232" cy="55471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6" name="ZoneTexte 34"/>
          <p:cNvSpPr txBox="1"/>
          <p:nvPr/>
        </p:nvSpPr>
        <p:spPr>
          <a:xfrm>
            <a:off x="8018950" y="3403098"/>
            <a:ext cx="3960530" cy="516135"/>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kern="0" dirty="0">
                <a:solidFill>
                  <a:schemeClr val="bg1"/>
                </a:solidFill>
                <a:latin typeface="Arial"/>
              </a:rPr>
              <a:t>… </a:t>
            </a:r>
            <a:r>
              <a:rPr lang="fr-FR" sz="1400" kern="0" dirty="0" err="1">
                <a:solidFill>
                  <a:schemeClr val="bg1"/>
                </a:solidFill>
                <a:latin typeface="Arial"/>
              </a:rPr>
              <a:t>makes</a:t>
            </a:r>
            <a:r>
              <a:rPr lang="fr-FR" sz="1400" kern="0" dirty="0">
                <a:solidFill>
                  <a:schemeClr val="bg1"/>
                </a:solidFill>
                <a:latin typeface="Arial"/>
              </a:rPr>
              <a:t> </a:t>
            </a:r>
            <a:r>
              <a:rPr lang="fr-FR" sz="1400" b="1" kern="0" dirty="0" err="1">
                <a:solidFill>
                  <a:srgbClr val="00B0F0"/>
                </a:solidFill>
                <a:latin typeface="Arial"/>
              </a:rPr>
              <a:t>very</a:t>
            </a:r>
            <a:r>
              <a:rPr lang="fr-FR" sz="1400" b="1" kern="0" dirty="0">
                <a:solidFill>
                  <a:srgbClr val="00B0F0"/>
                </a:solidFill>
                <a:latin typeface="Arial"/>
              </a:rPr>
              <a:t> </a:t>
            </a:r>
            <a:r>
              <a:rPr lang="fr-FR" sz="1400" b="1" kern="0" dirty="0" err="1">
                <a:solidFill>
                  <a:srgbClr val="00B0F0"/>
                </a:solidFill>
                <a:latin typeface="Arial"/>
              </a:rPr>
              <a:t>precise</a:t>
            </a:r>
            <a:r>
              <a:rPr lang="fr-FR" sz="1400" b="1" kern="0" dirty="0">
                <a:solidFill>
                  <a:srgbClr val="00B0F0"/>
                </a:solidFill>
                <a:latin typeface="Arial"/>
              </a:rPr>
              <a:t> </a:t>
            </a:r>
            <a:r>
              <a:rPr lang="fr-FR" sz="1400" b="1" kern="0" dirty="0" err="1">
                <a:solidFill>
                  <a:srgbClr val="00B0F0"/>
                </a:solidFill>
                <a:latin typeface="Arial"/>
              </a:rPr>
              <a:t>measurements</a:t>
            </a:r>
            <a:r>
              <a:rPr lang="fr-FR" sz="1400" b="1" kern="0" dirty="0">
                <a:solidFill>
                  <a:srgbClr val="00B0F0"/>
                </a:solidFill>
                <a:latin typeface="Arial"/>
              </a:rPr>
              <a:t> </a:t>
            </a:r>
            <a:r>
              <a:rPr lang="fr-FR" sz="1400" kern="0" dirty="0">
                <a:solidFill>
                  <a:schemeClr val="bg1"/>
                </a:solidFill>
                <a:latin typeface="Arial"/>
              </a:rPr>
              <a:t>of stars: </a:t>
            </a:r>
            <a:r>
              <a:rPr lang="fr-FR" sz="1400" kern="0" dirty="0" err="1">
                <a:solidFill>
                  <a:schemeClr val="bg1"/>
                </a:solidFill>
                <a:latin typeface="Arial"/>
              </a:rPr>
              <a:t>their</a:t>
            </a:r>
            <a:r>
              <a:rPr lang="fr-FR" sz="1400" kern="0" dirty="0">
                <a:solidFill>
                  <a:schemeClr val="bg1"/>
                </a:solidFill>
                <a:latin typeface="Arial"/>
              </a:rPr>
              <a:t> position, </a:t>
            </a:r>
            <a:r>
              <a:rPr lang="fr-FR" sz="1400" kern="0" dirty="0" err="1" smtClean="0">
                <a:solidFill>
                  <a:schemeClr val="bg1"/>
                </a:solidFill>
                <a:latin typeface="Arial"/>
              </a:rPr>
              <a:t>colour</a:t>
            </a:r>
            <a:r>
              <a:rPr lang="fr-FR" sz="1400" kern="0" dirty="0" smtClean="0">
                <a:solidFill>
                  <a:schemeClr val="bg1"/>
                </a:solidFill>
                <a:latin typeface="Arial"/>
              </a:rPr>
              <a:t>, </a:t>
            </a:r>
            <a:r>
              <a:rPr lang="fr-FR" sz="1400" kern="0" dirty="0" err="1" smtClean="0">
                <a:solidFill>
                  <a:schemeClr val="bg1"/>
                </a:solidFill>
                <a:latin typeface="Arial"/>
              </a:rPr>
              <a:t>brightness</a:t>
            </a:r>
            <a:r>
              <a:rPr lang="fr-FR" sz="1400" kern="0" dirty="0">
                <a:solidFill>
                  <a:schemeClr val="bg1"/>
                </a:solidFill>
                <a:latin typeface="Arial"/>
              </a:rPr>
              <a:t>, how </a:t>
            </a:r>
            <a:r>
              <a:rPr lang="fr-FR" sz="1400" kern="0" dirty="0" err="1">
                <a:solidFill>
                  <a:schemeClr val="bg1"/>
                </a:solidFill>
                <a:latin typeface="Arial"/>
              </a:rPr>
              <a:t>they</a:t>
            </a:r>
            <a:r>
              <a:rPr lang="fr-FR" sz="1400" kern="0" dirty="0">
                <a:solidFill>
                  <a:schemeClr val="bg1"/>
                </a:solidFill>
                <a:latin typeface="Arial"/>
              </a:rPr>
              <a:t> </a:t>
            </a:r>
            <a:r>
              <a:rPr lang="fr-FR" sz="1400" kern="0" dirty="0" smtClean="0">
                <a:solidFill>
                  <a:schemeClr val="bg1"/>
                </a:solidFill>
                <a:latin typeface="Arial"/>
              </a:rPr>
              <a:t>move </a:t>
            </a:r>
            <a:r>
              <a:rPr lang="fr-FR" sz="1400" kern="0" dirty="0">
                <a:solidFill>
                  <a:schemeClr val="bg1"/>
                </a:solidFill>
                <a:latin typeface="Arial"/>
              </a:rPr>
              <a:t>and surface </a:t>
            </a:r>
            <a:r>
              <a:rPr lang="fr-FR" sz="1400" kern="0" dirty="0" err="1">
                <a:solidFill>
                  <a:schemeClr val="bg1"/>
                </a:solidFill>
                <a:latin typeface="Arial"/>
              </a:rPr>
              <a:t>temperatures</a:t>
            </a:r>
            <a:endParaRPr lang="fr-FR" sz="1400" kern="0" dirty="0">
              <a:solidFill>
                <a:schemeClr val="bg1"/>
              </a:solidFill>
              <a:latin typeface="Arial"/>
            </a:endParaRPr>
          </a:p>
        </p:txBody>
      </p:sp>
      <p:pic>
        <p:nvPicPr>
          <p:cNvPr id="27" name="Picture 5" descr="C:\Users\bacquet_c\Documents\World Space Week\Visus\measurement.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62101" y="34251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85827" y="3459471"/>
            <a:ext cx="540000" cy="540000"/>
          </a:xfrm>
          <a:prstGeom prst="rect">
            <a:avLst/>
          </a:prstGeom>
        </p:spPr>
      </p:pic>
      <p:grpSp>
        <p:nvGrpSpPr>
          <p:cNvPr id="30" name="Groupe 29"/>
          <p:cNvGrpSpPr/>
          <p:nvPr/>
        </p:nvGrpSpPr>
        <p:grpSpPr>
          <a:xfrm>
            <a:off x="5336759" y="4388004"/>
            <a:ext cx="1277877" cy="1454225"/>
            <a:chOff x="7266736" y="206598"/>
            <a:chExt cx="1277877" cy="1454225"/>
          </a:xfrm>
        </p:grpSpPr>
        <p:pic>
          <p:nvPicPr>
            <p:cNvPr id="37" name="Picture 2" descr="C:\Users\blond\Desktop\polaroid-rectangular-white-frame-png-clipart.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18569" t="14208" r="16720" b="14922"/>
            <a:stretch/>
          </p:blipFill>
          <p:spPr bwMode="auto">
            <a:xfrm>
              <a:off x="7266736" y="206598"/>
              <a:ext cx="1277877" cy="1454225"/>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326348" y="304249"/>
              <a:ext cx="1137269" cy="1054622"/>
            </a:xfrm>
            <a:prstGeom prst="rect">
              <a:avLst/>
            </a:prstGeom>
          </p:spPr>
        </p:pic>
      </p:grpSp>
      <p:grpSp>
        <p:nvGrpSpPr>
          <p:cNvPr id="31" name="Groupe 30"/>
          <p:cNvGrpSpPr/>
          <p:nvPr/>
        </p:nvGrpSpPr>
        <p:grpSpPr>
          <a:xfrm rot="20491065">
            <a:off x="3989244" y="4525957"/>
            <a:ext cx="1277877" cy="1454225"/>
            <a:chOff x="2955340" y="730721"/>
            <a:chExt cx="3328417" cy="3645246"/>
          </a:xfrm>
        </p:grpSpPr>
        <p:pic>
          <p:nvPicPr>
            <p:cNvPr id="35" name="Picture 2" descr="C:\Users\blond\Desktop\polaroid-rectangular-white-frame-png-clipart.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18569" t="14208" r="16720" b="14922"/>
            <a:stretch/>
          </p:blipFill>
          <p:spPr bwMode="auto">
            <a:xfrm>
              <a:off x="2955340" y="730721"/>
              <a:ext cx="3328417" cy="3645246"/>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174796" y="961030"/>
              <a:ext cx="2896819" cy="2667309"/>
            </a:xfrm>
            <a:prstGeom prst="rect">
              <a:avLst/>
            </a:prstGeom>
          </p:spPr>
        </p:pic>
      </p:grpSp>
      <p:grpSp>
        <p:nvGrpSpPr>
          <p:cNvPr id="32" name="Groupe 31"/>
          <p:cNvGrpSpPr/>
          <p:nvPr/>
        </p:nvGrpSpPr>
        <p:grpSpPr>
          <a:xfrm rot="1112478">
            <a:off x="6601495" y="4488996"/>
            <a:ext cx="1277877" cy="1454225"/>
            <a:chOff x="2695117" y="971410"/>
            <a:chExt cx="1277877" cy="1454225"/>
          </a:xfrm>
        </p:grpSpPr>
        <p:pic>
          <p:nvPicPr>
            <p:cNvPr id="33" name="Picture 2" descr="C:\Users\blond\Desktop\polaroid-rectangular-white-frame-png-clipart.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18569" t="14208" r="16720" b="14922"/>
            <a:stretch/>
          </p:blipFill>
          <p:spPr bwMode="auto">
            <a:xfrm>
              <a:off x="2695117" y="971410"/>
              <a:ext cx="1277877" cy="1454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blond\Desktop\Gaia_calibration_image_pillars.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772461" y="1075335"/>
              <a:ext cx="1108719" cy="10643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4022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Gaia, </a:t>
            </a:r>
            <a:r>
              <a:rPr lang="fr-FR" dirty="0" err="1"/>
              <a:t>mapping</a:t>
            </a:r>
            <a:r>
              <a:rPr lang="fr-FR" dirty="0"/>
              <a:t> over a billion stars</a:t>
            </a:r>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11</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ZoneTexte 5"/>
          <p:cNvSpPr txBox="1"/>
          <p:nvPr/>
        </p:nvSpPr>
        <p:spPr>
          <a:xfrm>
            <a:off x="5216636" y="1368287"/>
            <a:ext cx="1885950"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smtClean="0">
                <a:solidFill>
                  <a:schemeClr val="bg1"/>
                </a:solidFill>
                <a:latin typeface="Arial"/>
                <a:cs typeface="+mn-cs"/>
              </a:rPr>
              <a:t>Gaia …</a:t>
            </a:r>
          </a:p>
        </p:txBody>
      </p:sp>
      <p:pic>
        <p:nvPicPr>
          <p:cNvPr id="10" name="Picture 1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04822" y="1120303"/>
            <a:ext cx="805901" cy="80076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p:cNvGrpSpPr/>
          <p:nvPr/>
        </p:nvGrpSpPr>
        <p:grpSpPr>
          <a:xfrm>
            <a:off x="5336759" y="4388004"/>
            <a:ext cx="1277877" cy="1454225"/>
            <a:chOff x="7266736" y="206598"/>
            <a:chExt cx="1277877" cy="1454225"/>
          </a:xfrm>
        </p:grpSpPr>
        <p:pic>
          <p:nvPicPr>
            <p:cNvPr id="12" name="Picture 2" descr="C:\Users\blond\Desktop\polaroid-rectangular-white-frame-png-clipar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8569" t="14208" r="16720" b="14922"/>
            <a:stretch/>
          </p:blipFill>
          <p:spPr bwMode="auto">
            <a:xfrm>
              <a:off x="7266736" y="206598"/>
              <a:ext cx="1277877" cy="145422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26348" y="304249"/>
              <a:ext cx="1137269" cy="1054622"/>
            </a:xfrm>
            <a:prstGeom prst="rect">
              <a:avLst/>
            </a:prstGeom>
          </p:spPr>
        </p:pic>
      </p:grpSp>
      <p:grpSp>
        <p:nvGrpSpPr>
          <p:cNvPr id="14" name="Groupe 13"/>
          <p:cNvGrpSpPr/>
          <p:nvPr/>
        </p:nvGrpSpPr>
        <p:grpSpPr>
          <a:xfrm rot="20491065">
            <a:off x="3989244" y="4525957"/>
            <a:ext cx="1277877" cy="1454225"/>
            <a:chOff x="2955340" y="730721"/>
            <a:chExt cx="3328417" cy="3645246"/>
          </a:xfrm>
        </p:grpSpPr>
        <p:pic>
          <p:nvPicPr>
            <p:cNvPr id="15" name="Picture 2" descr="C:\Users\blond\Desktop\polaroid-rectangular-white-frame-png-clipar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8569" t="14208" r="16720" b="14922"/>
            <a:stretch/>
          </p:blipFill>
          <p:spPr bwMode="auto">
            <a:xfrm>
              <a:off x="2955340" y="730721"/>
              <a:ext cx="3328417" cy="364524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74796" y="961030"/>
              <a:ext cx="2896819" cy="2667309"/>
            </a:xfrm>
            <a:prstGeom prst="rect">
              <a:avLst/>
            </a:prstGeom>
          </p:spPr>
        </p:pic>
      </p:grpSp>
      <p:grpSp>
        <p:nvGrpSpPr>
          <p:cNvPr id="17" name="Groupe 16"/>
          <p:cNvGrpSpPr/>
          <p:nvPr/>
        </p:nvGrpSpPr>
        <p:grpSpPr>
          <a:xfrm rot="1112478">
            <a:off x="6601495" y="4488996"/>
            <a:ext cx="1277877" cy="1454225"/>
            <a:chOff x="2695117" y="971410"/>
            <a:chExt cx="1277877" cy="1454225"/>
          </a:xfrm>
        </p:grpSpPr>
        <p:pic>
          <p:nvPicPr>
            <p:cNvPr id="18" name="Picture 2" descr="C:\Users\blond\Desktop\polaroid-rectangular-white-frame-png-clipar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8569" t="14208" r="16720" b="14922"/>
            <a:stretch/>
          </p:blipFill>
          <p:spPr bwMode="auto">
            <a:xfrm>
              <a:off x="2695117" y="971410"/>
              <a:ext cx="1277877" cy="14542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blond\Desktop\Gaia_calibration_image_pillars.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772461" y="1075335"/>
              <a:ext cx="1108719" cy="1064367"/>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ZoneTexte 26"/>
          <p:cNvSpPr txBox="1"/>
          <p:nvPr/>
        </p:nvSpPr>
        <p:spPr>
          <a:xfrm>
            <a:off x="1012100" y="2017633"/>
            <a:ext cx="4678407" cy="612278"/>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kern="0" dirty="0">
                <a:solidFill>
                  <a:schemeClr val="bg1"/>
                </a:solidFill>
                <a:latin typeface="Arial"/>
              </a:rPr>
              <a:t>… </a:t>
            </a:r>
            <a:r>
              <a:rPr lang="fr-FR" sz="1400" kern="0" dirty="0" err="1" smtClean="0">
                <a:solidFill>
                  <a:schemeClr val="bg1"/>
                </a:solidFill>
                <a:latin typeface="Arial"/>
              </a:rPr>
              <a:t>is</a:t>
            </a:r>
            <a:r>
              <a:rPr lang="fr-FR" sz="1400" kern="0" dirty="0" smtClean="0">
                <a:solidFill>
                  <a:schemeClr val="bg1"/>
                </a:solidFill>
                <a:latin typeface="Arial"/>
              </a:rPr>
              <a:t> </a:t>
            </a:r>
            <a:r>
              <a:rPr lang="fr-FR" sz="1400" kern="0" dirty="0" err="1" smtClean="0">
                <a:solidFill>
                  <a:schemeClr val="bg1"/>
                </a:solidFill>
                <a:latin typeface="Arial"/>
              </a:rPr>
              <a:t>gathering</a:t>
            </a:r>
            <a:r>
              <a:rPr lang="fr-FR" sz="1400" kern="0" dirty="0" smtClean="0">
                <a:solidFill>
                  <a:schemeClr val="bg1"/>
                </a:solidFill>
                <a:latin typeface="Arial"/>
              </a:rPr>
              <a:t> </a:t>
            </a:r>
            <a:r>
              <a:rPr lang="fr-FR" sz="1400" kern="0" dirty="0">
                <a:solidFill>
                  <a:schemeClr val="bg1"/>
                </a:solidFill>
                <a:latin typeface="Arial"/>
              </a:rPr>
              <a:t>information on </a:t>
            </a:r>
            <a:r>
              <a:rPr lang="fr-FR" sz="1400" b="1" kern="0" dirty="0">
                <a:solidFill>
                  <a:srgbClr val="00B0F0"/>
                </a:solidFill>
                <a:latin typeface="Arial"/>
              </a:rPr>
              <a:t>1 billion </a:t>
            </a:r>
            <a:r>
              <a:rPr lang="fr-FR" sz="1400" b="1" kern="0" dirty="0" err="1">
                <a:solidFill>
                  <a:srgbClr val="00B0F0"/>
                </a:solidFill>
                <a:latin typeface="Arial"/>
              </a:rPr>
              <a:t>objects</a:t>
            </a:r>
            <a:r>
              <a:rPr lang="fr-FR" sz="1400" kern="0" dirty="0">
                <a:solidFill>
                  <a:schemeClr val="bg1"/>
                </a:solidFill>
                <a:latin typeface="Arial"/>
              </a:rPr>
              <a:t>, </a:t>
            </a:r>
            <a:r>
              <a:rPr lang="fr-FR" sz="1400" kern="0" dirty="0" err="1" smtClean="0">
                <a:solidFill>
                  <a:schemeClr val="bg1"/>
                </a:solidFill>
                <a:latin typeface="Arial"/>
              </a:rPr>
              <a:t>only</a:t>
            </a:r>
            <a:r>
              <a:rPr lang="fr-FR" sz="1400" kern="0" dirty="0" smtClean="0">
                <a:solidFill>
                  <a:schemeClr val="bg1"/>
                </a:solidFill>
                <a:latin typeface="Arial"/>
              </a:rPr>
              <a:t> 1</a:t>
            </a:r>
            <a:r>
              <a:rPr lang="fr-FR" sz="1400" kern="0" dirty="0">
                <a:solidFill>
                  <a:schemeClr val="bg1"/>
                </a:solidFill>
                <a:latin typeface="Arial"/>
              </a:rPr>
              <a:t>% of </a:t>
            </a:r>
            <a:r>
              <a:rPr lang="fr-FR" sz="1400" kern="0" dirty="0" err="1" smtClean="0">
                <a:solidFill>
                  <a:schemeClr val="bg1"/>
                </a:solidFill>
                <a:latin typeface="Arial"/>
              </a:rPr>
              <a:t>objects</a:t>
            </a:r>
            <a:r>
              <a:rPr lang="fr-FR" sz="1400" kern="0" dirty="0" smtClean="0">
                <a:solidFill>
                  <a:schemeClr val="bg1"/>
                </a:solidFill>
                <a:latin typeface="Arial"/>
              </a:rPr>
              <a:t> in the </a:t>
            </a:r>
            <a:r>
              <a:rPr lang="fr-FR" sz="1400" kern="0" dirty="0" err="1">
                <a:solidFill>
                  <a:schemeClr val="bg1"/>
                </a:solidFill>
                <a:latin typeface="Arial"/>
              </a:rPr>
              <a:t>Milky</a:t>
            </a:r>
            <a:r>
              <a:rPr lang="fr-FR" sz="1400" kern="0" dirty="0">
                <a:solidFill>
                  <a:schemeClr val="bg1"/>
                </a:solidFill>
                <a:latin typeface="Arial"/>
              </a:rPr>
              <a:t> </a:t>
            </a:r>
            <a:r>
              <a:rPr lang="fr-FR" sz="1400" kern="0" dirty="0" err="1" smtClean="0">
                <a:solidFill>
                  <a:schemeClr val="bg1"/>
                </a:solidFill>
                <a:latin typeface="Arial"/>
              </a:rPr>
              <a:t>Way</a:t>
            </a:r>
            <a:endParaRPr lang="fr-FR" sz="1400" kern="0" dirty="0">
              <a:solidFill>
                <a:schemeClr val="bg1"/>
              </a:solidFill>
              <a:latin typeface="Arial"/>
            </a:endParaRPr>
          </a:p>
        </p:txBody>
      </p:sp>
      <p:sp>
        <p:nvSpPr>
          <p:cNvPr id="22" name="ZoneTexte 33"/>
          <p:cNvSpPr txBox="1"/>
          <p:nvPr/>
        </p:nvSpPr>
        <p:spPr>
          <a:xfrm>
            <a:off x="1122982" y="3364194"/>
            <a:ext cx="3971532" cy="587375"/>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kern="0" dirty="0">
                <a:solidFill>
                  <a:schemeClr val="bg1"/>
                </a:solidFill>
                <a:latin typeface="Arial"/>
              </a:rPr>
              <a:t>… </a:t>
            </a:r>
            <a:r>
              <a:rPr lang="fr-FR" sz="1400" kern="0" dirty="0" err="1">
                <a:solidFill>
                  <a:schemeClr val="bg1"/>
                </a:solidFill>
                <a:latin typeface="Arial"/>
              </a:rPr>
              <a:t>will</a:t>
            </a:r>
            <a:r>
              <a:rPr lang="fr-FR" sz="1400" kern="0" dirty="0">
                <a:solidFill>
                  <a:schemeClr val="bg1"/>
                </a:solidFill>
                <a:latin typeface="Arial"/>
              </a:rPr>
              <a:t> help us </a:t>
            </a:r>
            <a:r>
              <a:rPr lang="fr-FR" sz="1400" kern="0" dirty="0" err="1">
                <a:solidFill>
                  <a:schemeClr val="bg1"/>
                </a:solidFill>
                <a:latin typeface="Arial"/>
              </a:rPr>
              <a:t>understand</a:t>
            </a:r>
            <a:r>
              <a:rPr lang="fr-FR" sz="1400" kern="0" dirty="0">
                <a:solidFill>
                  <a:schemeClr val="bg1"/>
                </a:solidFill>
                <a:latin typeface="Arial"/>
              </a:rPr>
              <a:t> </a:t>
            </a:r>
            <a:r>
              <a:rPr lang="fr-FR" sz="1400" b="1" kern="0" dirty="0">
                <a:solidFill>
                  <a:srgbClr val="00B0F0"/>
                </a:solidFill>
                <a:latin typeface="Arial"/>
              </a:rPr>
              <a:t>the </a:t>
            </a:r>
            <a:r>
              <a:rPr lang="fr-FR" sz="1400" b="1" kern="0" dirty="0" err="1">
                <a:solidFill>
                  <a:srgbClr val="00B0F0"/>
                </a:solidFill>
                <a:latin typeface="Arial"/>
              </a:rPr>
              <a:t>origin</a:t>
            </a:r>
            <a:r>
              <a:rPr lang="fr-FR" sz="1400" b="1" kern="0" dirty="0">
                <a:solidFill>
                  <a:srgbClr val="00B0F0"/>
                </a:solidFill>
                <a:latin typeface="Arial"/>
              </a:rPr>
              <a:t> </a:t>
            </a:r>
            <a:r>
              <a:rPr lang="fr-FR" sz="1400" kern="0" dirty="0">
                <a:solidFill>
                  <a:schemeClr val="bg1"/>
                </a:solidFill>
                <a:latin typeface="Arial"/>
              </a:rPr>
              <a:t>of </a:t>
            </a:r>
            <a:r>
              <a:rPr lang="fr-FR" sz="1400" kern="0" dirty="0" err="1">
                <a:solidFill>
                  <a:schemeClr val="bg1"/>
                </a:solidFill>
                <a:latin typeface="Arial"/>
              </a:rPr>
              <a:t>our</a:t>
            </a:r>
            <a:r>
              <a:rPr lang="fr-FR" sz="1400" kern="0" dirty="0">
                <a:solidFill>
                  <a:schemeClr val="bg1"/>
                </a:solidFill>
                <a:latin typeface="Arial"/>
              </a:rPr>
              <a:t> </a:t>
            </a:r>
            <a:r>
              <a:rPr lang="fr-FR" sz="1400" kern="0" dirty="0" err="1">
                <a:solidFill>
                  <a:schemeClr val="bg1"/>
                </a:solidFill>
                <a:latin typeface="Arial"/>
              </a:rPr>
              <a:t>universe</a:t>
            </a:r>
            <a:r>
              <a:rPr lang="fr-FR" sz="1400" kern="0" dirty="0">
                <a:solidFill>
                  <a:schemeClr val="bg1"/>
                </a:solidFill>
                <a:latin typeface="Arial"/>
              </a:rPr>
              <a:t> and </a:t>
            </a:r>
            <a:r>
              <a:rPr lang="fr-FR" sz="1400" b="1" kern="0" dirty="0">
                <a:solidFill>
                  <a:srgbClr val="00B0F0"/>
                </a:solidFill>
                <a:latin typeface="Arial"/>
              </a:rPr>
              <a:t>the </a:t>
            </a:r>
            <a:r>
              <a:rPr lang="fr-FR" sz="1400" b="1" kern="0" dirty="0" err="1">
                <a:solidFill>
                  <a:srgbClr val="00B0F0"/>
                </a:solidFill>
                <a:latin typeface="Arial"/>
              </a:rPr>
              <a:t>evolution</a:t>
            </a:r>
            <a:r>
              <a:rPr lang="fr-FR" sz="1400" b="1" kern="0" dirty="0">
                <a:solidFill>
                  <a:srgbClr val="00B0F0"/>
                </a:solidFill>
                <a:latin typeface="Arial"/>
              </a:rPr>
              <a:t> </a:t>
            </a:r>
            <a:r>
              <a:rPr lang="fr-FR" sz="1400" kern="0" dirty="0">
                <a:solidFill>
                  <a:schemeClr val="bg1"/>
                </a:solidFill>
                <a:latin typeface="Arial"/>
              </a:rPr>
              <a:t>of </a:t>
            </a:r>
            <a:r>
              <a:rPr lang="fr-FR" sz="1400" kern="0" dirty="0" err="1">
                <a:solidFill>
                  <a:schemeClr val="bg1"/>
                </a:solidFill>
                <a:latin typeface="Arial"/>
              </a:rPr>
              <a:t>our</a:t>
            </a:r>
            <a:r>
              <a:rPr lang="fr-FR" sz="1400" kern="0" dirty="0">
                <a:solidFill>
                  <a:schemeClr val="bg1"/>
                </a:solidFill>
                <a:latin typeface="Arial"/>
              </a:rPr>
              <a:t> </a:t>
            </a:r>
            <a:r>
              <a:rPr lang="fr-FR" sz="1400" kern="0" dirty="0" err="1">
                <a:solidFill>
                  <a:schemeClr val="bg1"/>
                </a:solidFill>
                <a:latin typeface="Arial"/>
              </a:rPr>
              <a:t>galaxy</a:t>
            </a:r>
            <a:endParaRPr lang="fr-FR" sz="1400" kern="0" dirty="0">
              <a:solidFill>
                <a:schemeClr val="bg1"/>
              </a:solidFill>
              <a:latin typeface="Arial"/>
            </a:endParaRPr>
          </a:p>
        </p:txBody>
      </p:sp>
      <p:pic>
        <p:nvPicPr>
          <p:cNvPr id="23" name="Imag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2297" y="3350369"/>
            <a:ext cx="601200" cy="601200"/>
          </a:xfrm>
          <a:prstGeom prst="rect">
            <a:avLst/>
          </a:prstGeom>
        </p:spPr>
      </p:pic>
      <p:sp>
        <p:nvSpPr>
          <p:cNvPr id="24" name="ZoneTexte 30"/>
          <p:cNvSpPr txBox="1"/>
          <p:nvPr/>
        </p:nvSpPr>
        <p:spPr>
          <a:xfrm>
            <a:off x="7957326" y="2434608"/>
            <a:ext cx="3975652" cy="887531"/>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kern="0" dirty="0">
                <a:solidFill>
                  <a:schemeClr val="bg1"/>
                </a:solidFill>
                <a:latin typeface="Arial"/>
              </a:rPr>
              <a:t>… </a:t>
            </a:r>
            <a:r>
              <a:rPr lang="fr-FR" sz="1400" kern="0" dirty="0" err="1" smtClean="0">
                <a:solidFill>
                  <a:schemeClr val="bg1"/>
                </a:solidFill>
                <a:latin typeface="Arial"/>
              </a:rPr>
              <a:t>is</a:t>
            </a:r>
            <a:r>
              <a:rPr lang="fr-FR" sz="1400" kern="0" dirty="0" smtClean="0">
                <a:solidFill>
                  <a:schemeClr val="bg1"/>
                </a:solidFill>
                <a:latin typeface="Arial"/>
              </a:rPr>
              <a:t> </a:t>
            </a:r>
            <a:r>
              <a:rPr lang="fr-FR" sz="1400" kern="0" dirty="0" err="1" smtClean="0">
                <a:solidFill>
                  <a:schemeClr val="bg1"/>
                </a:solidFill>
                <a:latin typeface="Arial"/>
              </a:rPr>
              <a:t>gathering</a:t>
            </a:r>
            <a:r>
              <a:rPr lang="fr-FR" sz="1400" kern="0" dirty="0" smtClean="0">
                <a:solidFill>
                  <a:schemeClr val="bg1"/>
                </a:solidFill>
                <a:latin typeface="Arial"/>
              </a:rPr>
              <a:t> </a:t>
            </a:r>
            <a:r>
              <a:rPr lang="fr-FR" sz="1400" kern="0" dirty="0">
                <a:solidFill>
                  <a:schemeClr val="bg1"/>
                </a:solidFill>
                <a:latin typeface="Arial"/>
              </a:rPr>
              <a:t>information on </a:t>
            </a:r>
            <a:r>
              <a:rPr lang="fr-FR" sz="1400" b="1" kern="0" dirty="0">
                <a:solidFill>
                  <a:srgbClr val="00B0F0"/>
                </a:solidFill>
                <a:latin typeface="Arial"/>
              </a:rPr>
              <a:t>stars </a:t>
            </a:r>
            <a:r>
              <a:rPr lang="fr-FR" sz="1400" b="1" kern="0" dirty="0" err="1">
                <a:solidFill>
                  <a:srgbClr val="00B0F0"/>
                </a:solidFill>
                <a:latin typeface="Arial"/>
              </a:rPr>
              <a:t>beyond</a:t>
            </a:r>
            <a:r>
              <a:rPr lang="fr-FR" sz="1400" b="1" kern="0" dirty="0">
                <a:solidFill>
                  <a:srgbClr val="00B0F0"/>
                </a:solidFill>
                <a:latin typeface="Arial"/>
              </a:rPr>
              <a:t> </a:t>
            </a:r>
            <a:r>
              <a:rPr lang="fr-FR" sz="1400" b="1" kern="0" dirty="0" err="1">
                <a:solidFill>
                  <a:srgbClr val="00B0F0"/>
                </a:solidFill>
                <a:latin typeface="Arial"/>
              </a:rPr>
              <a:t>our</a:t>
            </a:r>
            <a:r>
              <a:rPr lang="fr-FR" sz="1400" b="1" kern="0" dirty="0">
                <a:solidFill>
                  <a:srgbClr val="00B0F0"/>
                </a:solidFill>
                <a:latin typeface="Arial"/>
              </a:rPr>
              <a:t> </a:t>
            </a:r>
            <a:r>
              <a:rPr lang="fr-FR" sz="1400" b="1" kern="0" dirty="0" err="1">
                <a:solidFill>
                  <a:srgbClr val="00B0F0"/>
                </a:solidFill>
                <a:latin typeface="Arial"/>
              </a:rPr>
              <a:t>Galaxy</a:t>
            </a:r>
            <a:r>
              <a:rPr lang="fr-FR" sz="1400" kern="0" dirty="0">
                <a:solidFill>
                  <a:schemeClr val="bg1"/>
                </a:solidFill>
                <a:latin typeface="Arial"/>
              </a:rPr>
              <a:t>, </a:t>
            </a:r>
            <a:r>
              <a:rPr lang="fr-FR" sz="1400" kern="0" dirty="0" err="1">
                <a:solidFill>
                  <a:schemeClr val="bg1"/>
                </a:solidFill>
                <a:latin typeface="Arial"/>
              </a:rPr>
              <a:t>asteroids</a:t>
            </a:r>
            <a:r>
              <a:rPr lang="fr-FR" sz="1400" kern="0" dirty="0">
                <a:solidFill>
                  <a:schemeClr val="bg1"/>
                </a:solidFill>
                <a:latin typeface="Arial"/>
              </a:rPr>
              <a:t> </a:t>
            </a:r>
            <a:r>
              <a:rPr lang="fr-FR" sz="1400" kern="0" dirty="0" err="1">
                <a:solidFill>
                  <a:schemeClr val="bg1"/>
                </a:solidFill>
                <a:latin typeface="Arial"/>
              </a:rPr>
              <a:t>within</a:t>
            </a:r>
            <a:r>
              <a:rPr lang="fr-FR" sz="1400" kern="0" dirty="0">
                <a:solidFill>
                  <a:schemeClr val="bg1"/>
                </a:solidFill>
                <a:latin typeface="Arial"/>
              </a:rPr>
              <a:t> </a:t>
            </a:r>
            <a:r>
              <a:rPr lang="fr-FR" sz="1400" kern="0" dirty="0" err="1">
                <a:solidFill>
                  <a:schemeClr val="bg1"/>
                </a:solidFill>
                <a:latin typeface="Arial"/>
              </a:rPr>
              <a:t>our</a:t>
            </a:r>
            <a:r>
              <a:rPr lang="fr-FR" sz="1400" kern="0" dirty="0">
                <a:solidFill>
                  <a:schemeClr val="bg1"/>
                </a:solidFill>
                <a:latin typeface="Arial"/>
              </a:rPr>
              <a:t> Solar System and </a:t>
            </a:r>
            <a:r>
              <a:rPr lang="fr-FR" sz="1400" kern="0" dirty="0" err="1">
                <a:solidFill>
                  <a:schemeClr val="bg1"/>
                </a:solidFill>
                <a:latin typeface="Arial"/>
              </a:rPr>
              <a:t>even</a:t>
            </a:r>
            <a:r>
              <a:rPr lang="fr-FR" sz="1400" kern="0" dirty="0">
                <a:solidFill>
                  <a:schemeClr val="bg1"/>
                </a:solidFill>
                <a:latin typeface="Arial"/>
              </a:rPr>
              <a:t> distant </a:t>
            </a:r>
            <a:r>
              <a:rPr lang="fr-FR" sz="1400" kern="0" dirty="0" smtClean="0">
                <a:solidFill>
                  <a:schemeClr val="bg1"/>
                </a:solidFill>
                <a:latin typeface="Arial"/>
              </a:rPr>
              <a:t>quasars!</a:t>
            </a:r>
            <a:endParaRPr lang="fr-FR" sz="1400" kern="0" dirty="0">
              <a:solidFill>
                <a:schemeClr val="bg1"/>
              </a:solidFill>
              <a:latin typeface="Arial"/>
            </a:endParaRPr>
          </a:p>
        </p:txBody>
      </p:sp>
      <p:pic>
        <p:nvPicPr>
          <p:cNvPr id="25" name="Picture 3" descr="C:\Users\bacquet_c\Documents\World Space Week\Visus\blackhole.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25148" y="2577774"/>
            <a:ext cx="601200" cy="601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bacquet_c\Downloads\galaxy.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3495" y="2031344"/>
            <a:ext cx="720002"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387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59" y="664165"/>
            <a:ext cx="11232000" cy="900000"/>
          </a:xfrm>
        </p:spPr>
        <p:txBody>
          <a:bodyPr/>
          <a:lstStyle/>
          <a:p>
            <a:r>
              <a:rPr lang="en-US" dirty="0" smtClean="0"/>
              <a:t>Questions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12</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Picture 2" descr="C:\Users\bacquet_c\Documents\World Space Week\Visus\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284" y="281158"/>
            <a:ext cx="752114" cy="7521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558988" y="1384588"/>
            <a:ext cx="5280212" cy="369332"/>
          </a:xfrm>
          <a:prstGeom prst="rect">
            <a:avLst/>
          </a:prstGeom>
          <a:noFill/>
        </p:spPr>
        <p:txBody>
          <a:bodyPr wrap="square" rtlCol="0">
            <a:spAutoFit/>
          </a:bodyPr>
          <a:lstStyle/>
          <a:p>
            <a:pPr algn="ctr"/>
            <a:r>
              <a:rPr lang="en-US" dirty="0" smtClean="0">
                <a:solidFill>
                  <a:schemeClr val="bg1"/>
                </a:solidFill>
              </a:rPr>
              <a:t>What is the Sun?</a:t>
            </a:r>
            <a:endParaRPr lang="fr-FR" dirty="0">
              <a:solidFill>
                <a:schemeClr val="bg1"/>
              </a:solidFill>
            </a:endParaRPr>
          </a:p>
        </p:txBody>
      </p:sp>
      <p:sp>
        <p:nvSpPr>
          <p:cNvPr id="10" name="ZoneTexte 9"/>
          <p:cNvSpPr txBox="1"/>
          <p:nvPr/>
        </p:nvSpPr>
        <p:spPr>
          <a:xfrm>
            <a:off x="3684756" y="5293289"/>
            <a:ext cx="5280212" cy="369332"/>
          </a:xfrm>
          <a:prstGeom prst="rect">
            <a:avLst/>
          </a:prstGeom>
          <a:noFill/>
        </p:spPr>
        <p:txBody>
          <a:bodyPr wrap="square" rtlCol="0">
            <a:spAutoFit/>
          </a:bodyPr>
          <a:lstStyle/>
          <a:p>
            <a:pPr algn="ctr"/>
            <a:r>
              <a:rPr lang="en-US" dirty="0" smtClean="0">
                <a:solidFill>
                  <a:schemeClr val="bg1"/>
                </a:solidFill>
              </a:rPr>
              <a:t>Why is it so difficult to go to the Sun?</a:t>
            </a:r>
            <a:endParaRPr lang="fr-FR" dirty="0">
              <a:solidFill>
                <a:schemeClr val="bg1"/>
              </a:solidFill>
            </a:endParaRPr>
          </a:p>
        </p:txBody>
      </p:sp>
      <p:pic>
        <p:nvPicPr>
          <p:cNvPr id="12" name="Picture 4" descr="C:\Users\bacquet_c\Documents\World Space Week\Visus\SunSpac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08326" y="1986674"/>
            <a:ext cx="4781536" cy="298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3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610" y="752670"/>
            <a:ext cx="12396020" cy="6105330"/>
          </a:xfrm>
          <a:prstGeom prst="rect">
            <a:avLst/>
          </a:prstGeom>
        </p:spPr>
      </p:pic>
      <p:sp>
        <p:nvSpPr>
          <p:cNvPr id="2" name="Titre 1"/>
          <p:cNvSpPr>
            <a:spLocks noGrp="1"/>
          </p:cNvSpPr>
          <p:nvPr>
            <p:ph type="title"/>
          </p:nvPr>
        </p:nvSpPr>
        <p:spPr>
          <a:xfrm>
            <a:off x="478800" y="246812"/>
            <a:ext cx="11232000" cy="900000"/>
          </a:xfrm>
        </p:spPr>
        <p:txBody>
          <a:bodyPr/>
          <a:lstStyle/>
          <a:p>
            <a:r>
              <a:rPr lang="fr-FR" dirty="0" err="1" smtClean="0"/>
              <a:t>What</a:t>
            </a:r>
            <a:r>
              <a:rPr lang="fr-FR" dirty="0" smtClean="0"/>
              <a:t> </a:t>
            </a:r>
            <a:r>
              <a:rPr lang="fr-FR" dirty="0" err="1" smtClean="0"/>
              <a:t>is</a:t>
            </a:r>
            <a:r>
              <a:rPr lang="fr-FR" dirty="0" smtClean="0"/>
              <a:t> Solar Orbiter ?</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13</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Rectangle 8"/>
          <p:cNvSpPr/>
          <p:nvPr/>
        </p:nvSpPr>
        <p:spPr>
          <a:xfrm>
            <a:off x="8026400" y="4379911"/>
            <a:ext cx="4031149" cy="1815882"/>
          </a:xfrm>
          <a:prstGeom prst="rect">
            <a:avLst/>
          </a:prstGeom>
        </p:spPr>
        <p:txBody>
          <a:bodyPr wrap="square">
            <a:spAutoFit/>
          </a:bodyPr>
          <a:lstStyle/>
          <a:p>
            <a:pPr algn="r"/>
            <a:r>
              <a:rPr lang="en-US" sz="1600" dirty="0">
                <a:solidFill>
                  <a:schemeClr val="bg1"/>
                </a:solidFill>
              </a:rPr>
              <a:t>Solar Orbiter is </a:t>
            </a:r>
            <a:r>
              <a:rPr lang="en-US" sz="1600" dirty="0" smtClean="0">
                <a:solidFill>
                  <a:schemeClr val="bg1"/>
                </a:solidFill>
              </a:rPr>
              <a:t>a probe designed </a:t>
            </a:r>
            <a:r>
              <a:rPr lang="en-US" sz="1600" dirty="0">
                <a:solidFill>
                  <a:schemeClr val="bg1"/>
                </a:solidFill>
              </a:rPr>
              <a:t>to operate </a:t>
            </a:r>
            <a:r>
              <a:rPr lang="en-US" sz="1600" dirty="0">
                <a:solidFill>
                  <a:srgbClr val="FFFF00"/>
                </a:solidFill>
              </a:rPr>
              <a:t>near to the Sun</a:t>
            </a:r>
            <a:r>
              <a:rPr lang="en-US" sz="1600" dirty="0">
                <a:solidFill>
                  <a:schemeClr val="bg1"/>
                </a:solidFill>
              </a:rPr>
              <a:t>. </a:t>
            </a:r>
          </a:p>
          <a:p>
            <a:pPr algn="r"/>
            <a:endParaRPr lang="en-US" sz="1600" dirty="0">
              <a:solidFill>
                <a:schemeClr val="bg1"/>
              </a:solidFill>
            </a:endParaRPr>
          </a:p>
          <a:p>
            <a:pPr algn="r"/>
            <a:r>
              <a:rPr lang="en-US" sz="1600" dirty="0">
                <a:solidFill>
                  <a:schemeClr val="bg1"/>
                </a:solidFill>
              </a:rPr>
              <a:t>It will give us the first ever views of the </a:t>
            </a:r>
            <a:r>
              <a:rPr lang="en-US" sz="1600" dirty="0" smtClean="0">
                <a:solidFill>
                  <a:schemeClr val="bg1"/>
                </a:solidFill>
              </a:rPr>
              <a:t>top </a:t>
            </a:r>
            <a:r>
              <a:rPr lang="en-US" sz="1600" dirty="0">
                <a:solidFill>
                  <a:schemeClr val="bg1"/>
                </a:solidFill>
              </a:rPr>
              <a:t>and bottom of the Sun, as well as investigating </a:t>
            </a:r>
            <a:r>
              <a:rPr lang="en-US" sz="1600" dirty="0">
                <a:solidFill>
                  <a:srgbClr val="FFFF00"/>
                </a:solidFill>
              </a:rPr>
              <a:t>connections between </a:t>
            </a:r>
            <a:endParaRPr lang="en-US" sz="1600" dirty="0" smtClean="0">
              <a:solidFill>
                <a:srgbClr val="FFFF00"/>
              </a:solidFill>
            </a:endParaRPr>
          </a:p>
          <a:p>
            <a:pPr algn="r"/>
            <a:r>
              <a:rPr lang="en-US" sz="1600" dirty="0" smtClean="0">
                <a:solidFill>
                  <a:srgbClr val="FFFF00"/>
                </a:solidFill>
              </a:rPr>
              <a:t>the </a:t>
            </a:r>
            <a:r>
              <a:rPr lang="en-US" sz="1600" dirty="0">
                <a:solidFill>
                  <a:srgbClr val="FFFF00"/>
                </a:solidFill>
              </a:rPr>
              <a:t>Sun and Earth</a:t>
            </a:r>
          </a:p>
        </p:txBody>
      </p:sp>
    </p:spTree>
    <p:extLst>
      <p:ext uri="{BB962C8B-B14F-4D97-AF65-F5344CB8AC3E}">
        <p14:creationId xmlns:p14="http://schemas.microsoft.com/office/powerpoint/2010/main" val="159357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Solar Orbiter, </a:t>
            </a:r>
            <a:r>
              <a:rPr lang="fr-FR" dirty="0" err="1"/>
              <a:t>investigating</a:t>
            </a:r>
            <a:r>
              <a:rPr lang="fr-FR" dirty="0"/>
              <a:t> the </a:t>
            </a:r>
            <a:r>
              <a:rPr lang="fr-FR" dirty="0" err="1"/>
              <a:t>Sun’s</a:t>
            </a:r>
            <a:r>
              <a:rPr lang="fr-FR" dirty="0"/>
              <a:t> secrets</a:t>
            </a:r>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14</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5" name="ZoneTexte 14"/>
          <p:cNvSpPr txBox="1"/>
          <p:nvPr/>
        </p:nvSpPr>
        <p:spPr>
          <a:xfrm>
            <a:off x="7559490" y="2748827"/>
            <a:ext cx="4463853" cy="516135"/>
          </a:xfrm>
          <a:prstGeom prst="rect">
            <a:avLst/>
          </a:prstGeom>
        </p:spPr>
        <p:txBody>
          <a:bodyPr wrap="square" rtlCol="0">
            <a:noAutofit/>
          </a:bodyPr>
          <a:lstStyle/>
          <a:p>
            <a:r>
              <a:rPr lang="fr-FR" sz="1400" kern="0" dirty="0">
                <a:solidFill>
                  <a:schemeClr val="bg1"/>
                </a:solidFill>
              </a:rPr>
              <a:t>…</a:t>
            </a:r>
            <a:r>
              <a:rPr lang="en-US" sz="1400" kern="0" dirty="0">
                <a:solidFill>
                  <a:schemeClr val="bg1"/>
                </a:solidFill>
              </a:rPr>
              <a:t>will be </a:t>
            </a:r>
            <a:r>
              <a:rPr lang="en-US" sz="1400" b="1" kern="0" dirty="0">
                <a:solidFill>
                  <a:srgbClr val="00B0F0"/>
                </a:solidFill>
              </a:rPr>
              <a:t>42 million km from the Sun </a:t>
            </a:r>
            <a:r>
              <a:rPr lang="en-US" sz="1400" kern="0" dirty="0">
                <a:solidFill>
                  <a:schemeClr val="bg1"/>
                </a:solidFill>
              </a:rPr>
              <a:t>at closest approach (closer than Mercury!)</a:t>
            </a:r>
            <a:endParaRPr lang="fr-FR" sz="1400" kern="0" dirty="0">
              <a:solidFill>
                <a:schemeClr val="bg1"/>
              </a:solidFill>
            </a:endParaRPr>
          </a:p>
        </p:txBody>
      </p:sp>
      <p:sp>
        <p:nvSpPr>
          <p:cNvPr id="16" name="ZoneTexte 15"/>
          <p:cNvSpPr txBox="1"/>
          <p:nvPr/>
        </p:nvSpPr>
        <p:spPr>
          <a:xfrm>
            <a:off x="1229327" y="2619191"/>
            <a:ext cx="4598108" cy="810340"/>
          </a:xfrm>
          <a:prstGeom prst="rect">
            <a:avLst/>
          </a:prstGeom>
        </p:spPr>
        <p:txBody>
          <a:bodyPr wrap="square" rtlCol="0">
            <a:noAutofit/>
          </a:bodyPr>
          <a:lstStyle/>
          <a:p>
            <a:r>
              <a:rPr lang="en-US" sz="1400" kern="0" dirty="0">
                <a:solidFill>
                  <a:schemeClr val="bg1"/>
                </a:solidFill>
              </a:rPr>
              <a:t>… will take </a:t>
            </a:r>
            <a:r>
              <a:rPr lang="en-US" sz="1400" b="1" kern="0" dirty="0">
                <a:solidFill>
                  <a:srgbClr val="00B0F0"/>
                </a:solidFill>
              </a:rPr>
              <a:t>1.8 years to reach its orbit around the Sun</a:t>
            </a:r>
            <a:r>
              <a:rPr lang="en-US" sz="1400" b="1" kern="0" dirty="0">
                <a:solidFill>
                  <a:schemeClr val="bg1"/>
                </a:solidFill>
              </a:rPr>
              <a:t> </a:t>
            </a:r>
            <a:r>
              <a:rPr lang="en-US" sz="1400" kern="0" dirty="0">
                <a:solidFill>
                  <a:schemeClr val="bg1"/>
                </a:solidFill>
              </a:rPr>
              <a:t>with a total of 8 fly-bys of the Earth and Venus to reduce its velocity until it reaches its final destination</a:t>
            </a:r>
            <a:endParaRPr lang="fr-FR" sz="1400" kern="0" dirty="0">
              <a:solidFill>
                <a:schemeClr val="bg1"/>
              </a:solidFill>
            </a:endParaRPr>
          </a:p>
        </p:txBody>
      </p:sp>
      <p:sp>
        <p:nvSpPr>
          <p:cNvPr id="17" name="ZoneTexte 16"/>
          <p:cNvSpPr txBox="1"/>
          <p:nvPr/>
        </p:nvSpPr>
        <p:spPr>
          <a:xfrm>
            <a:off x="1229325" y="4476421"/>
            <a:ext cx="4598109" cy="768720"/>
          </a:xfrm>
          <a:prstGeom prst="rect">
            <a:avLst/>
          </a:prstGeom>
        </p:spPr>
        <p:txBody>
          <a:bodyPr wrap="square" rtlCol="0">
            <a:noAutofit/>
          </a:bodyPr>
          <a:lstStyle/>
          <a:p>
            <a:r>
              <a:rPr lang="en-US" sz="1400" kern="0" dirty="0">
                <a:solidFill>
                  <a:schemeClr val="bg1"/>
                </a:solidFill>
              </a:rPr>
              <a:t>… will study the </a:t>
            </a:r>
            <a:r>
              <a:rPr lang="en-US" sz="1400" b="1" kern="0" dirty="0">
                <a:solidFill>
                  <a:srgbClr val="00B0F0"/>
                </a:solidFill>
              </a:rPr>
              <a:t>Sun’s surface and outer atmosphere </a:t>
            </a:r>
            <a:r>
              <a:rPr lang="en-US" sz="1400" kern="0" dirty="0">
                <a:solidFill>
                  <a:schemeClr val="bg1"/>
                </a:solidFill>
              </a:rPr>
              <a:t>(the corona) with an unprecedented resolution of 70km / pixel</a:t>
            </a:r>
            <a:endParaRPr lang="fr-FR" sz="1400" kern="0" dirty="0">
              <a:solidFill>
                <a:schemeClr val="bg1"/>
              </a:solidFill>
            </a:endParaRPr>
          </a:p>
        </p:txBody>
      </p:sp>
      <p:sp>
        <p:nvSpPr>
          <p:cNvPr id="18" name="ZoneTexte 17"/>
          <p:cNvSpPr txBox="1"/>
          <p:nvPr/>
        </p:nvSpPr>
        <p:spPr>
          <a:xfrm>
            <a:off x="7516691" y="4476421"/>
            <a:ext cx="4506652" cy="706831"/>
          </a:xfrm>
          <a:prstGeom prst="rect">
            <a:avLst/>
          </a:prstGeom>
        </p:spPr>
        <p:txBody>
          <a:bodyPr wrap="square" rtlCol="0">
            <a:noAutofit/>
          </a:bodyPr>
          <a:lstStyle/>
          <a:p>
            <a:r>
              <a:rPr lang="en-US" sz="1400" kern="0" dirty="0">
                <a:solidFill>
                  <a:schemeClr val="bg1"/>
                </a:solidFill>
              </a:rPr>
              <a:t>… will help understand the effects of </a:t>
            </a:r>
            <a:r>
              <a:rPr lang="en-US" sz="1400" b="1" kern="0" dirty="0">
                <a:solidFill>
                  <a:srgbClr val="00B0F0"/>
                </a:solidFill>
              </a:rPr>
              <a:t>solar wind and large solar eruptions</a:t>
            </a:r>
            <a:r>
              <a:rPr lang="en-US" sz="1400" b="1" kern="0" dirty="0">
                <a:solidFill>
                  <a:schemeClr val="bg1"/>
                </a:solidFill>
              </a:rPr>
              <a:t> </a:t>
            </a:r>
            <a:r>
              <a:rPr lang="en-US" sz="1400" kern="0" dirty="0">
                <a:solidFill>
                  <a:schemeClr val="bg1"/>
                </a:solidFill>
              </a:rPr>
              <a:t>on communications and navigation systems on Earth</a:t>
            </a:r>
            <a:endParaRPr lang="fr-FR" sz="1400" kern="0" dirty="0">
              <a:solidFill>
                <a:schemeClr val="bg1"/>
              </a:solidFill>
            </a:endParaRPr>
          </a:p>
        </p:txBody>
      </p:sp>
      <p:sp>
        <p:nvSpPr>
          <p:cNvPr id="19" name="ZoneTexte 18"/>
          <p:cNvSpPr txBox="1"/>
          <p:nvPr/>
        </p:nvSpPr>
        <p:spPr>
          <a:xfrm>
            <a:off x="2588211" y="1410743"/>
            <a:ext cx="1885950" cy="304800"/>
          </a:xfrm>
          <a:prstGeom prst="rect">
            <a:avLst/>
          </a:prstGeom>
        </p:spPr>
        <p:txBody>
          <a:bodyPr wrap="square" rtlCol="0">
            <a:noAutofit/>
          </a:bodyPr>
          <a:lstStyle/>
          <a:p>
            <a:r>
              <a:rPr lang="fr-FR" sz="1600" b="1" kern="0" dirty="0" smtClean="0">
                <a:solidFill>
                  <a:schemeClr val="bg1"/>
                </a:solidFill>
                <a:latin typeface="Arial"/>
                <a:cs typeface="+mn-cs"/>
              </a:rPr>
              <a:t>Solar Orbiter …</a:t>
            </a:r>
          </a:p>
        </p:txBody>
      </p:sp>
      <p:pic>
        <p:nvPicPr>
          <p:cNvPr id="20" name="Imag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4161" y="1293143"/>
            <a:ext cx="540000" cy="540000"/>
          </a:xfrm>
          <a:prstGeom prst="rect">
            <a:avLst/>
          </a:prstGeom>
        </p:spPr>
      </p:pic>
      <p:pic>
        <p:nvPicPr>
          <p:cNvPr id="21" name="Picture 2" descr="C:\Users\bacquet_c\Documents\World Space Week\Visus\orbi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431" y="266436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bacquet_c\Documents\World Space Week\Visus\sunlens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431" y="447642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bacquet_c\Documents\World Space Week\Visus\sun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3160" y="264689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bacquet_c\Documents\World Space Week\Visus\volcan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3160" y="4476421"/>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55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Solar Orbiter, </a:t>
            </a:r>
            <a:r>
              <a:rPr lang="fr-FR" dirty="0" err="1"/>
              <a:t>investigating</a:t>
            </a:r>
            <a:r>
              <a:rPr lang="fr-FR" dirty="0"/>
              <a:t> the </a:t>
            </a:r>
            <a:r>
              <a:rPr lang="fr-FR" dirty="0" err="1"/>
              <a:t>Sun’s</a:t>
            </a:r>
            <a:r>
              <a:rPr lang="fr-FR" dirty="0"/>
              <a:t> secrets</a:t>
            </a:r>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15</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5" name="ZoneTexte 14"/>
          <p:cNvSpPr txBox="1"/>
          <p:nvPr/>
        </p:nvSpPr>
        <p:spPr>
          <a:xfrm>
            <a:off x="7559490" y="2748827"/>
            <a:ext cx="4463853" cy="516135"/>
          </a:xfrm>
          <a:prstGeom prst="rect">
            <a:avLst/>
          </a:prstGeom>
        </p:spPr>
        <p:txBody>
          <a:bodyPr wrap="square" rtlCol="0">
            <a:noAutofit/>
          </a:bodyPr>
          <a:lstStyle/>
          <a:p>
            <a:r>
              <a:rPr lang="fr-FR" sz="1400" kern="0" dirty="0">
                <a:solidFill>
                  <a:schemeClr val="bg1"/>
                </a:solidFill>
              </a:rPr>
              <a:t>… </a:t>
            </a:r>
            <a:r>
              <a:rPr lang="en-US" sz="1400" kern="0" dirty="0">
                <a:solidFill>
                  <a:schemeClr val="bg1"/>
                </a:solidFill>
              </a:rPr>
              <a:t>w</a:t>
            </a:r>
            <a:r>
              <a:rPr lang="en-US" sz="1400" kern="0" dirty="0" smtClean="0">
                <a:solidFill>
                  <a:schemeClr val="bg1"/>
                </a:solidFill>
              </a:rPr>
              <a:t>ill </a:t>
            </a:r>
            <a:r>
              <a:rPr lang="en-US" sz="1400" kern="0" dirty="0">
                <a:solidFill>
                  <a:schemeClr val="bg1"/>
                </a:solidFill>
              </a:rPr>
              <a:t>have a communications window to Earth for </a:t>
            </a:r>
            <a:r>
              <a:rPr lang="en-US" sz="1400" b="1" kern="0" dirty="0" smtClean="0">
                <a:solidFill>
                  <a:srgbClr val="00B0F0"/>
                </a:solidFill>
              </a:rPr>
              <a:t>8 </a:t>
            </a:r>
            <a:r>
              <a:rPr lang="en-US" sz="1400" b="1" kern="0" dirty="0">
                <a:solidFill>
                  <a:srgbClr val="00B0F0"/>
                </a:solidFill>
              </a:rPr>
              <a:t>hours per day</a:t>
            </a:r>
            <a:endParaRPr lang="fr-FR" sz="1400" b="1" kern="0" dirty="0">
              <a:solidFill>
                <a:srgbClr val="00B0F0"/>
              </a:solidFill>
            </a:endParaRPr>
          </a:p>
        </p:txBody>
      </p:sp>
      <p:sp>
        <p:nvSpPr>
          <p:cNvPr id="16" name="ZoneTexte 15"/>
          <p:cNvSpPr txBox="1"/>
          <p:nvPr/>
        </p:nvSpPr>
        <p:spPr>
          <a:xfrm>
            <a:off x="1229326" y="2619191"/>
            <a:ext cx="4598109" cy="810340"/>
          </a:xfrm>
          <a:prstGeom prst="rect">
            <a:avLst/>
          </a:prstGeom>
        </p:spPr>
        <p:txBody>
          <a:bodyPr wrap="square" rtlCol="0">
            <a:noAutofit/>
          </a:bodyPr>
          <a:lstStyle/>
          <a:p>
            <a:r>
              <a:rPr lang="fr-FR" sz="1400" kern="0" dirty="0">
                <a:solidFill>
                  <a:schemeClr val="bg1"/>
                </a:solidFill>
              </a:rPr>
              <a:t>… </a:t>
            </a:r>
            <a:r>
              <a:rPr lang="en-US" sz="1400" kern="0" dirty="0">
                <a:solidFill>
                  <a:schemeClr val="bg1"/>
                </a:solidFill>
              </a:rPr>
              <a:t>will have to withstand temperatures </a:t>
            </a:r>
            <a:r>
              <a:rPr lang="en-US" sz="1400" b="1" kern="0" dirty="0">
                <a:solidFill>
                  <a:srgbClr val="00B0F0"/>
                </a:solidFill>
              </a:rPr>
              <a:t>as high as 600°C</a:t>
            </a:r>
            <a:r>
              <a:rPr lang="en-US" sz="1400" kern="0" dirty="0">
                <a:solidFill>
                  <a:schemeClr val="bg1"/>
                </a:solidFill>
              </a:rPr>
              <a:t> when close to the Sun and </a:t>
            </a:r>
            <a:r>
              <a:rPr lang="en-US" sz="1400" b="1" kern="0" dirty="0">
                <a:solidFill>
                  <a:srgbClr val="00B0F0"/>
                </a:solidFill>
              </a:rPr>
              <a:t>as low as  -180°C</a:t>
            </a:r>
            <a:r>
              <a:rPr lang="en-US" sz="1400" kern="0" dirty="0">
                <a:solidFill>
                  <a:schemeClr val="bg1"/>
                </a:solidFill>
              </a:rPr>
              <a:t> when in deep space</a:t>
            </a:r>
            <a:endParaRPr lang="fr-FR" sz="1400" kern="0" dirty="0">
              <a:solidFill>
                <a:schemeClr val="bg1"/>
              </a:solidFill>
            </a:endParaRPr>
          </a:p>
        </p:txBody>
      </p:sp>
      <p:sp>
        <p:nvSpPr>
          <p:cNvPr id="17" name="ZoneTexte 16"/>
          <p:cNvSpPr txBox="1"/>
          <p:nvPr/>
        </p:nvSpPr>
        <p:spPr>
          <a:xfrm>
            <a:off x="1229325" y="4579200"/>
            <a:ext cx="4598109" cy="609143"/>
          </a:xfrm>
          <a:prstGeom prst="rect">
            <a:avLst/>
          </a:prstGeom>
        </p:spPr>
        <p:txBody>
          <a:bodyPr wrap="square" rtlCol="0">
            <a:noAutofit/>
          </a:bodyPr>
          <a:lstStyle/>
          <a:p>
            <a:r>
              <a:rPr lang="fr-FR" sz="1400" kern="0" dirty="0">
                <a:solidFill>
                  <a:schemeClr val="bg1"/>
                </a:solidFill>
              </a:rPr>
              <a:t>… w</a:t>
            </a:r>
            <a:r>
              <a:rPr lang="en-US" sz="1400" kern="0" dirty="0" err="1">
                <a:solidFill>
                  <a:schemeClr val="bg1"/>
                </a:solidFill>
              </a:rPr>
              <a:t>eighs</a:t>
            </a:r>
            <a:r>
              <a:rPr lang="en-US" sz="1400" kern="0" dirty="0">
                <a:solidFill>
                  <a:schemeClr val="bg1"/>
                </a:solidFill>
              </a:rPr>
              <a:t> 1800kg in total: approximately the same as an </a:t>
            </a:r>
            <a:r>
              <a:rPr lang="en-US" sz="1400" b="1" kern="0" dirty="0">
                <a:solidFill>
                  <a:srgbClr val="00B0F0"/>
                </a:solidFill>
              </a:rPr>
              <a:t>iconic London taxi cab</a:t>
            </a:r>
          </a:p>
        </p:txBody>
      </p:sp>
      <p:sp>
        <p:nvSpPr>
          <p:cNvPr id="18" name="ZoneTexte 17"/>
          <p:cNvSpPr txBox="1"/>
          <p:nvPr/>
        </p:nvSpPr>
        <p:spPr>
          <a:xfrm>
            <a:off x="7516691" y="4476421"/>
            <a:ext cx="4506652" cy="706831"/>
          </a:xfrm>
          <a:prstGeom prst="rect">
            <a:avLst/>
          </a:prstGeom>
        </p:spPr>
        <p:txBody>
          <a:bodyPr wrap="square" rtlCol="0">
            <a:noAutofit/>
          </a:bodyPr>
          <a:lstStyle/>
          <a:p>
            <a:r>
              <a:rPr lang="en-US" sz="1400" kern="0" dirty="0">
                <a:solidFill>
                  <a:schemeClr val="bg1"/>
                </a:solidFill>
              </a:rPr>
              <a:t>… </a:t>
            </a:r>
            <a:r>
              <a:rPr lang="en-US" sz="1400" kern="0" dirty="0" smtClean="0">
                <a:solidFill>
                  <a:schemeClr val="bg1"/>
                </a:solidFill>
              </a:rPr>
              <a:t>will </a:t>
            </a:r>
            <a:r>
              <a:rPr lang="en-US" sz="1400" kern="0" dirty="0">
                <a:solidFill>
                  <a:schemeClr val="bg1"/>
                </a:solidFill>
              </a:rPr>
              <a:t>not overheat thanks to its </a:t>
            </a:r>
            <a:r>
              <a:rPr lang="en-US" sz="1400" b="1" kern="0" dirty="0">
                <a:solidFill>
                  <a:srgbClr val="00B0F0"/>
                </a:solidFill>
              </a:rPr>
              <a:t>protective heat </a:t>
            </a:r>
            <a:r>
              <a:rPr lang="en-US" sz="1400" b="1" kern="0" dirty="0" smtClean="0">
                <a:solidFill>
                  <a:srgbClr val="00B0F0"/>
                </a:solidFill>
              </a:rPr>
              <a:t>shield, </a:t>
            </a:r>
            <a:r>
              <a:rPr lang="en-US" sz="1400" kern="0" dirty="0" smtClean="0">
                <a:solidFill>
                  <a:schemeClr val="bg1"/>
                </a:solidFill>
              </a:rPr>
              <a:t>kept </a:t>
            </a:r>
            <a:r>
              <a:rPr lang="en-US" sz="1400" kern="0" dirty="0">
                <a:solidFill>
                  <a:schemeClr val="bg1"/>
                </a:solidFill>
              </a:rPr>
              <a:t>in place thanks to space-qualified metallic Velcro</a:t>
            </a:r>
            <a:endParaRPr lang="fr-FR" sz="1400" kern="0" dirty="0">
              <a:solidFill>
                <a:schemeClr val="bg1"/>
              </a:solidFill>
            </a:endParaRPr>
          </a:p>
        </p:txBody>
      </p:sp>
      <p:sp>
        <p:nvSpPr>
          <p:cNvPr id="19" name="ZoneTexte 18"/>
          <p:cNvSpPr txBox="1"/>
          <p:nvPr/>
        </p:nvSpPr>
        <p:spPr>
          <a:xfrm>
            <a:off x="2588211" y="1410743"/>
            <a:ext cx="1885950" cy="304800"/>
          </a:xfrm>
          <a:prstGeom prst="rect">
            <a:avLst/>
          </a:prstGeom>
        </p:spPr>
        <p:txBody>
          <a:bodyPr wrap="square" rtlCol="0">
            <a:noAutofit/>
          </a:bodyPr>
          <a:lstStyle/>
          <a:p>
            <a:r>
              <a:rPr lang="fr-FR" sz="1600" b="1" kern="0" dirty="0" smtClean="0">
                <a:solidFill>
                  <a:schemeClr val="bg1"/>
                </a:solidFill>
                <a:latin typeface="Arial"/>
                <a:cs typeface="+mn-cs"/>
              </a:rPr>
              <a:t>Solar Orbiter …</a:t>
            </a:r>
          </a:p>
        </p:txBody>
      </p:sp>
      <p:pic>
        <p:nvPicPr>
          <p:cNvPr id="20" name="Imag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4161" y="1293143"/>
            <a:ext cx="540000" cy="540000"/>
          </a:xfrm>
          <a:prstGeom prst="rect">
            <a:avLst/>
          </a:prstGeom>
        </p:spPr>
      </p:pic>
      <p:pic>
        <p:nvPicPr>
          <p:cNvPr id="25" name="Picture 3" descr="C:\Users\bacquet_c\Downloads\thermomet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111" y="266436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bacquet_c\Downloads\safet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6390" y="452377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bacquet_c\Downloads\radi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97896" y="266436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bacquet_c\Downloads\taxi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1907" y="4523771"/>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2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59" y="664165"/>
            <a:ext cx="11232000" cy="900000"/>
          </a:xfrm>
        </p:spPr>
        <p:txBody>
          <a:bodyPr/>
          <a:lstStyle/>
          <a:p>
            <a:r>
              <a:rPr lang="en-US" dirty="0" smtClean="0"/>
              <a:t>Questions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16</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Picture 2" descr="C:\Users\bacquet_c\Documents\World Space Week\Visus\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284" y="281158"/>
            <a:ext cx="752114" cy="7521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acquet_c\Documents\World Space Week\Visus\Comet_Interceptor_concept_pillars.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3543198" y="2173224"/>
            <a:ext cx="5301240" cy="298160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558988" y="1518800"/>
            <a:ext cx="5280212" cy="369332"/>
          </a:xfrm>
          <a:prstGeom prst="rect">
            <a:avLst/>
          </a:prstGeom>
          <a:noFill/>
        </p:spPr>
        <p:txBody>
          <a:bodyPr wrap="square" rtlCol="0">
            <a:spAutoFit/>
          </a:bodyPr>
          <a:lstStyle/>
          <a:p>
            <a:pPr algn="ctr"/>
            <a:r>
              <a:rPr lang="en-US" dirty="0" smtClean="0">
                <a:solidFill>
                  <a:schemeClr val="bg1"/>
                </a:solidFill>
              </a:rPr>
              <a:t>What is a comet?</a:t>
            </a:r>
            <a:endParaRPr lang="fr-FR" dirty="0">
              <a:solidFill>
                <a:schemeClr val="bg1"/>
              </a:solidFill>
            </a:endParaRPr>
          </a:p>
        </p:txBody>
      </p:sp>
      <p:sp>
        <p:nvSpPr>
          <p:cNvPr id="12" name="ZoneTexte 11"/>
          <p:cNvSpPr txBox="1"/>
          <p:nvPr/>
        </p:nvSpPr>
        <p:spPr>
          <a:xfrm>
            <a:off x="3558988" y="5306030"/>
            <a:ext cx="5280212" cy="369332"/>
          </a:xfrm>
          <a:prstGeom prst="rect">
            <a:avLst/>
          </a:prstGeom>
          <a:noFill/>
        </p:spPr>
        <p:txBody>
          <a:bodyPr wrap="square" rtlCol="0">
            <a:spAutoFit/>
          </a:bodyPr>
          <a:lstStyle/>
          <a:p>
            <a:pPr algn="ctr"/>
            <a:r>
              <a:rPr lang="en-US" dirty="0" smtClean="0">
                <a:solidFill>
                  <a:schemeClr val="bg1"/>
                </a:solidFill>
              </a:rPr>
              <a:t>Why are comets important?</a:t>
            </a:r>
            <a:endParaRPr lang="fr-FR" dirty="0">
              <a:solidFill>
                <a:schemeClr val="bg1"/>
              </a:solidFill>
            </a:endParaRPr>
          </a:p>
        </p:txBody>
      </p:sp>
      <p:sp>
        <p:nvSpPr>
          <p:cNvPr id="13" name="Rectangle 12"/>
          <p:cNvSpPr/>
          <p:nvPr/>
        </p:nvSpPr>
        <p:spPr>
          <a:xfrm>
            <a:off x="8406068" y="4930442"/>
            <a:ext cx="433132" cy="200055"/>
          </a:xfrm>
          <a:prstGeom prst="rect">
            <a:avLst/>
          </a:prstGeom>
        </p:spPr>
        <p:txBody>
          <a:bodyPr wrap="none">
            <a:spAutoFit/>
          </a:bodyPr>
          <a:lstStyle/>
          <a:p>
            <a:r>
              <a:rPr lang="fr-FR" sz="700" b="1" dirty="0" smtClean="0">
                <a:solidFill>
                  <a:schemeClr val="bg1"/>
                </a:solidFill>
              </a:rPr>
              <a:t>©ESA</a:t>
            </a:r>
            <a:endParaRPr lang="fr-FR" sz="700" b="1" dirty="0">
              <a:solidFill>
                <a:schemeClr val="bg1"/>
              </a:solidFill>
            </a:endParaRPr>
          </a:p>
        </p:txBody>
      </p:sp>
    </p:spTree>
    <p:extLst>
      <p:ext uri="{BB962C8B-B14F-4D97-AF65-F5344CB8AC3E}">
        <p14:creationId xmlns:p14="http://schemas.microsoft.com/office/powerpoint/2010/main" val="648250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blond\Desktop\x8LSZK8jBvuFkGQvDw8WqY.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56" r="-795"/>
          <a:stretch/>
        </p:blipFill>
        <p:spPr bwMode="auto">
          <a:xfrm>
            <a:off x="-179296" y="780406"/>
            <a:ext cx="12478872" cy="606815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478800" y="233845"/>
            <a:ext cx="11232000" cy="900000"/>
          </a:xfrm>
        </p:spPr>
        <p:txBody>
          <a:bodyPr/>
          <a:lstStyle/>
          <a:p>
            <a:r>
              <a:rPr lang="en-US" dirty="0" smtClean="0"/>
              <a:t>What is Rosetta?</a:t>
            </a:r>
            <a:endParaRPr lang="fr-FR" dirty="0"/>
          </a:p>
        </p:txBody>
      </p:sp>
      <p:sp>
        <p:nvSpPr>
          <p:cNvPr id="3" name="Espace réservé du contenu 2"/>
          <p:cNvSpPr>
            <a:spLocks noGrp="1"/>
          </p:cNvSpPr>
          <p:nvPr>
            <p:ph idx="1"/>
          </p:nvPr>
        </p:nvSpPr>
        <p:spPr>
          <a:xfrm>
            <a:off x="182965" y="3243785"/>
            <a:ext cx="5581340" cy="1141397"/>
          </a:xfrm>
        </p:spPr>
        <p:txBody>
          <a:bodyPr/>
          <a:lstStyle/>
          <a:p>
            <a:pPr marL="0" indent="0">
              <a:buNone/>
            </a:pPr>
            <a:r>
              <a:rPr lang="en-US" sz="1800" dirty="0" smtClean="0"/>
              <a:t>Rosetta </a:t>
            </a:r>
            <a:r>
              <a:rPr lang="en-US" sz="1800" dirty="0"/>
              <a:t>made </a:t>
            </a:r>
            <a:r>
              <a:rPr lang="en-US" sz="1800" dirty="0">
                <a:solidFill>
                  <a:srgbClr val="FFFF00"/>
                </a:solidFill>
              </a:rPr>
              <a:t>the most detailed study of a </a:t>
            </a:r>
            <a:r>
              <a:rPr lang="en-US" sz="1800" dirty="0" smtClean="0">
                <a:solidFill>
                  <a:srgbClr val="FFFF00"/>
                </a:solidFill>
              </a:rPr>
              <a:t>comet ever attempted</a:t>
            </a:r>
            <a:r>
              <a:rPr lang="en-US" sz="1800" dirty="0" smtClean="0"/>
              <a:t>, </a:t>
            </a:r>
            <a:r>
              <a:rPr lang="en-US" sz="1800" dirty="0"/>
              <a:t>following the comet on its journey through the inner Solar </a:t>
            </a:r>
            <a:r>
              <a:rPr lang="en-US" sz="1800" dirty="0" smtClean="0"/>
              <a:t>System</a:t>
            </a:r>
            <a:endParaRPr lang="en-US" sz="1800"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17</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Espace réservé du contenu 2"/>
          <p:cNvSpPr txBox="1">
            <a:spLocks/>
          </p:cNvSpPr>
          <p:nvPr/>
        </p:nvSpPr>
        <p:spPr>
          <a:xfrm>
            <a:off x="8062941" y="4991902"/>
            <a:ext cx="4012517" cy="1141397"/>
          </a:xfrm>
          <a:prstGeom prst="rect">
            <a:avLst/>
          </a:prstGeom>
        </p:spPr>
        <p:txBody>
          <a:bodyPr vert="horz" lIns="0" tIns="0" rIns="0" bIns="0" rtlCol="0">
            <a:noAutofit/>
          </a:bodyPr>
          <a:lstStyle>
            <a:lvl1pPr marL="180000" indent="-180000" algn="l" defTabSz="914400" rtl="0" eaLnBrk="1" latinLnBrk="0" hangingPunct="1">
              <a:lnSpc>
                <a:spcPct val="113000"/>
              </a:lnSpc>
              <a:spcBef>
                <a:spcPts val="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bg1"/>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bg1"/>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bg1"/>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a:lstStyle>
          <a:p>
            <a:pPr marL="0" indent="0">
              <a:buNone/>
            </a:pPr>
            <a:r>
              <a:rPr lang="en-US" sz="1800" dirty="0"/>
              <a:t>Philae, </a:t>
            </a:r>
            <a:r>
              <a:rPr lang="en-US" sz="1800" dirty="0">
                <a:solidFill>
                  <a:srgbClr val="FFFF00"/>
                </a:solidFill>
              </a:rPr>
              <a:t>the first lander to successfully land on a comet</a:t>
            </a:r>
            <a:r>
              <a:rPr lang="en-US" sz="1800" dirty="0"/>
              <a:t>, took images and </a:t>
            </a:r>
            <a:r>
              <a:rPr lang="en-US" sz="1800" dirty="0" err="1" smtClean="0"/>
              <a:t>analysed</a:t>
            </a:r>
            <a:r>
              <a:rPr lang="en-US" sz="1800" dirty="0" smtClean="0"/>
              <a:t> samples around </a:t>
            </a:r>
            <a:r>
              <a:rPr lang="en-US" sz="1800" dirty="0"/>
              <a:t>its landing </a:t>
            </a:r>
            <a:r>
              <a:rPr lang="en-US" sz="1800" dirty="0" smtClean="0"/>
              <a:t>site</a:t>
            </a:r>
            <a:endParaRPr lang="fr-FR" sz="1800" dirty="0"/>
          </a:p>
        </p:txBody>
      </p:sp>
      <p:sp>
        <p:nvSpPr>
          <p:cNvPr id="10" name="Arc 9"/>
          <p:cNvSpPr/>
          <p:nvPr/>
        </p:nvSpPr>
        <p:spPr>
          <a:xfrm rot="21352307" flipH="1">
            <a:off x="6448142" y="4467714"/>
            <a:ext cx="1899562" cy="1599285"/>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Tree>
    <p:extLst>
      <p:ext uri="{BB962C8B-B14F-4D97-AF65-F5344CB8AC3E}">
        <p14:creationId xmlns:p14="http://schemas.microsoft.com/office/powerpoint/2010/main" val="19724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Rosetta, the </a:t>
            </a:r>
            <a:r>
              <a:rPr lang="fr-FR" dirty="0" err="1"/>
              <a:t>comet</a:t>
            </a:r>
            <a:r>
              <a:rPr lang="fr-FR" dirty="0"/>
              <a:t> </a:t>
            </a:r>
            <a:r>
              <a:rPr lang="fr-FR" dirty="0" err="1"/>
              <a:t>chaser</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18</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5"/>
          <p:cNvSpPr txBox="1"/>
          <p:nvPr/>
        </p:nvSpPr>
        <p:spPr>
          <a:xfrm>
            <a:off x="5153025" y="1286623"/>
            <a:ext cx="1885950"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smtClean="0">
                <a:solidFill>
                  <a:schemeClr val="bg1"/>
                </a:solidFill>
                <a:latin typeface="Arial"/>
                <a:cs typeface="+mn-cs"/>
              </a:rPr>
              <a:t>Rosetta…</a:t>
            </a: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8469" y="1160741"/>
            <a:ext cx="430682" cy="430682"/>
          </a:xfrm>
          <a:prstGeom prst="rect">
            <a:avLst/>
          </a:prstGeom>
        </p:spPr>
      </p:pic>
      <p:sp>
        <p:nvSpPr>
          <p:cNvPr id="11" name="Rectangle 10"/>
          <p:cNvSpPr/>
          <p:nvPr/>
        </p:nvSpPr>
        <p:spPr>
          <a:xfrm>
            <a:off x="1075512" y="4891284"/>
            <a:ext cx="4224457"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 </a:t>
            </a:r>
            <a:r>
              <a:rPr lang="fr-FR" sz="1400" b="1" dirty="0" err="1">
                <a:solidFill>
                  <a:srgbClr val="00B0F0"/>
                </a:solidFill>
                <a:latin typeface="Arial" panose="020B0604020202020204" pitchFamily="34" charset="0"/>
              </a:rPr>
              <a:t>hibernated</a:t>
            </a:r>
            <a:r>
              <a:rPr lang="fr-FR" sz="1400" b="1" dirty="0">
                <a:solidFill>
                  <a:srgbClr val="00B0F0"/>
                </a:solidFill>
                <a:latin typeface="Arial" panose="020B0604020202020204" pitchFamily="34" charset="0"/>
              </a:rPr>
              <a:t> for 957 </a:t>
            </a:r>
            <a:r>
              <a:rPr lang="fr-FR" sz="1400" b="1" dirty="0" err="1">
                <a:solidFill>
                  <a:srgbClr val="00B0F0"/>
                </a:solidFill>
                <a:latin typeface="Arial" panose="020B0604020202020204" pitchFamily="34" charset="0"/>
              </a:rPr>
              <a:t>days</a:t>
            </a:r>
            <a:r>
              <a:rPr lang="fr-FR" sz="1400" b="1" dirty="0">
                <a:solidFill>
                  <a:srgbClr val="00B0F0"/>
                </a:solidFill>
                <a:latin typeface="Arial" panose="020B0604020202020204" pitchFamily="34" charset="0"/>
              </a:rPr>
              <a:t> to </a:t>
            </a:r>
            <a:r>
              <a:rPr lang="fr-FR" sz="1400" b="1" dirty="0" err="1">
                <a:solidFill>
                  <a:srgbClr val="00B0F0"/>
                </a:solidFill>
                <a:latin typeface="Arial" panose="020B0604020202020204" pitchFamily="34" charset="0"/>
              </a:rPr>
              <a:t>save</a:t>
            </a:r>
            <a:r>
              <a:rPr lang="fr-FR" sz="1400" b="1" dirty="0">
                <a:solidFill>
                  <a:srgbClr val="00B0F0"/>
                </a:solidFill>
                <a:latin typeface="Arial" panose="020B0604020202020204" pitchFamily="34" charset="0"/>
              </a:rPr>
              <a:t> </a:t>
            </a:r>
            <a:r>
              <a:rPr lang="fr-FR" sz="1400" b="1" dirty="0" err="1">
                <a:solidFill>
                  <a:srgbClr val="00B0F0"/>
                </a:solidFill>
                <a:latin typeface="Arial" panose="020B0604020202020204" pitchFamily="34" charset="0"/>
              </a:rPr>
              <a:t>energy</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using</a:t>
            </a:r>
            <a:r>
              <a:rPr lang="fr-FR" sz="1400" dirty="0">
                <a:solidFill>
                  <a:schemeClr val="bg1"/>
                </a:solidFill>
                <a:latin typeface="Arial" panose="020B0604020202020204" pitchFamily="34" charset="0"/>
              </a:rPr>
              <a:t> the </a:t>
            </a:r>
            <a:r>
              <a:rPr lang="fr-FR" sz="1400" dirty="0" err="1">
                <a:solidFill>
                  <a:schemeClr val="bg1"/>
                </a:solidFill>
                <a:latin typeface="Arial" panose="020B0604020202020204" pitchFamily="34" charset="0"/>
              </a:rPr>
              <a:t>equivalent</a:t>
            </a:r>
            <a:r>
              <a:rPr lang="fr-FR" sz="1400" dirty="0">
                <a:solidFill>
                  <a:schemeClr val="bg1"/>
                </a:solidFill>
                <a:latin typeface="Arial" panose="020B0604020202020204" pitchFamily="34" charset="0"/>
              </a:rPr>
              <a:t> power of 6 light bulbs and </a:t>
            </a:r>
            <a:r>
              <a:rPr lang="en-US" sz="1400" dirty="0">
                <a:solidFill>
                  <a:schemeClr val="bg1"/>
                </a:solidFill>
                <a:latin typeface="Arial" panose="020B0604020202020204" pitchFamily="34" charset="0"/>
              </a:rPr>
              <a:t>surviving without assistance from </a:t>
            </a:r>
            <a:r>
              <a:rPr lang="en-US" sz="1400" dirty="0" smtClean="0">
                <a:solidFill>
                  <a:schemeClr val="bg1"/>
                </a:solidFill>
                <a:latin typeface="Arial" panose="020B0604020202020204" pitchFamily="34" charset="0"/>
              </a:rPr>
              <a:t>Earth</a:t>
            </a:r>
            <a:endParaRPr lang="fr-FR" sz="1400" dirty="0">
              <a:solidFill>
                <a:schemeClr val="bg1"/>
              </a:solidFill>
              <a:latin typeface="Arial" panose="020B0604020202020204" pitchFamily="34" charset="0"/>
            </a:endParaRPr>
          </a:p>
        </p:txBody>
      </p:sp>
      <p:sp>
        <p:nvSpPr>
          <p:cNvPr id="12" name="Rectangle 11"/>
          <p:cNvSpPr/>
          <p:nvPr/>
        </p:nvSpPr>
        <p:spPr>
          <a:xfrm>
            <a:off x="4594384" y="3732226"/>
            <a:ext cx="3965414" cy="307777"/>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travelled</a:t>
            </a:r>
            <a:r>
              <a:rPr lang="fr-FR" sz="1400" dirty="0" smtClean="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nearly</a:t>
            </a:r>
            <a:r>
              <a:rPr lang="fr-FR" sz="1400" dirty="0">
                <a:solidFill>
                  <a:schemeClr val="bg1"/>
                </a:solidFill>
                <a:latin typeface="Arial" panose="020B0604020202020204" pitchFamily="34" charset="0"/>
              </a:rPr>
              <a:t> </a:t>
            </a:r>
            <a:r>
              <a:rPr lang="fr-FR" sz="1400" b="1" dirty="0">
                <a:solidFill>
                  <a:srgbClr val="00B0F0"/>
                </a:solidFill>
                <a:latin typeface="Arial" panose="020B0604020202020204" pitchFamily="34" charset="0"/>
              </a:rPr>
              <a:t>8 billion km in 10 </a:t>
            </a:r>
            <a:r>
              <a:rPr lang="fr-FR" sz="1400" b="1" dirty="0" err="1">
                <a:solidFill>
                  <a:srgbClr val="00B0F0"/>
                </a:solidFill>
                <a:latin typeface="Arial" panose="020B0604020202020204" pitchFamily="34" charset="0"/>
              </a:rPr>
              <a:t>years</a:t>
            </a:r>
            <a:endParaRPr lang="fr-FR" sz="1400" b="1" dirty="0">
              <a:solidFill>
                <a:srgbClr val="00B0F0"/>
              </a:solidFill>
              <a:latin typeface="Arial" panose="020B0604020202020204" pitchFamily="34" charset="0"/>
            </a:endParaRPr>
          </a:p>
        </p:txBody>
      </p:sp>
      <p:sp>
        <p:nvSpPr>
          <p:cNvPr id="13" name="Rectangle 12"/>
          <p:cNvSpPr/>
          <p:nvPr/>
        </p:nvSpPr>
        <p:spPr>
          <a:xfrm>
            <a:off x="1075511" y="2373850"/>
            <a:ext cx="4224457"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was named after the famous stone that </a:t>
            </a:r>
            <a:r>
              <a:rPr lang="en-US" sz="1400" dirty="0" smtClean="0">
                <a:solidFill>
                  <a:schemeClr val="bg1"/>
                </a:solidFill>
                <a:latin typeface="Arial" panose="020B0604020202020204" pitchFamily="34" charset="0"/>
              </a:rPr>
              <a:t>helped </a:t>
            </a:r>
            <a:r>
              <a:rPr lang="en-US" sz="1400" b="1" dirty="0" smtClean="0">
                <a:solidFill>
                  <a:srgbClr val="00B0F0"/>
                </a:solidFill>
                <a:latin typeface="Arial" panose="020B0604020202020204" pitchFamily="34" charset="0"/>
              </a:rPr>
              <a:t>decipher </a:t>
            </a:r>
            <a:r>
              <a:rPr lang="en-US" sz="1400" b="1" dirty="0">
                <a:solidFill>
                  <a:srgbClr val="00B0F0"/>
                </a:solidFill>
                <a:latin typeface="Arial" panose="020B0604020202020204" pitchFamily="34" charset="0"/>
              </a:rPr>
              <a:t>Egyptian hieroglyphics </a:t>
            </a:r>
            <a:r>
              <a:rPr lang="en-US" sz="1400" dirty="0">
                <a:solidFill>
                  <a:schemeClr val="bg1"/>
                </a:solidFill>
                <a:latin typeface="Arial" panose="020B0604020202020204" pitchFamily="34" charset="0"/>
              </a:rPr>
              <a:t>almost 200 years ago</a:t>
            </a:r>
            <a:endParaRPr lang="fr-FR" sz="1400" dirty="0">
              <a:solidFill>
                <a:schemeClr val="bg1"/>
              </a:solidFill>
              <a:latin typeface="Arial" panose="020B0604020202020204" pitchFamily="34" charset="0"/>
            </a:endParaRPr>
          </a:p>
        </p:txBody>
      </p:sp>
      <p:sp>
        <p:nvSpPr>
          <p:cNvPr id="14" name="Rectangle 13"/>
          <p:cNvSpPr/>
          <p:nvPr/>
        </p:nvSpPr>
        <p:spPr>
          <a:xfrm>
            <a:off x="7711828" y="2257662"/>
            <a:ext cx="4184250"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has produced a wealth of data to help scientists </a:t>
            </a:r>
            <a:r>
              <a:rPr lang="en-US" sz="1400" b="1" dirty="0">
                <a:solidFill>
                  <a:srgbClr val="00B0F0"/>
                </a:solidFill>
                <a:latin typeface="Arial" panose="020B0604020202020204" pitchFamily="34" charset="0"/>
              </a:rPr>
              <a:t>unlock the mysteries </a:t>
            </a:r>
            <a:r>
              <a:rPr lang="en-US" sz="1400" dirty="0">
                <a:solidFill>
                  <a:schemeClr val="bg1"/>
                </a:solidFill>
                <a:latin typeface="Arial" panose="020B0604020202020204" pitchFamily="34" charset="0"/>
              </a:rPr>
              <a:t>of the oldest building blocks of our Solar System – </a:t>
            </a:r>
            <a:r>
              <a:rPr lang="en-US" sz="1400" b="1" dirty="0">
                <a:solidFill>
                  <a:srgbClr val="00B0F0"/>
                </a:solidFill>
                <a:latin typeface="Arial" panose="020B0604020202020204" pitchFamily="34" charset="0"/>
              </a:rPr>
              <a:t>the comets</a:t>
            </a:r>
            <a:endParaRPr lang="fr-FR" sz="1400" b="1" dirty="0">
              <a:solidFill>
                <a:srgbClr val="00B0F0"/>
              </a:solidFill>
              <a:latin typeface="Arial" panose="020B0604020202020204" pitchFamily="34" charset="0"/>
            </a:endParaRPr>
          </a:p>
        </p:txBody>
      </p:sp>
      <p:sp>
        <p:nvSpPr>
          <p:cNvPr id="15" name="Rectangle 14"/>
          <p:cNvSpPr/>
          <p:nvPr/>
        </p:nvSpPr>
        <p:spPr>
          <a:xfrm>
            <a:off x="7703843" y="4821527"/>
            <a:ext cx="4184251"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a:t>
            </a:r>
            <a:r>
              <a:rPr lang="en-US" sz="1400" dirty="0" smtClean="0">
                <a:solidFill>
                  <a:schemeClr val="bg1"/>
                </a:solidFill>
                <a:latin typeface="Arial" panose="020B0604020202020204" pitchFamily="34" charset="0"/>
              </a:rPr>
              <a:t>was </a:t>
            </a:r>
            <a:r>
              <a:rPr lang="en-US" sz="1400" dirty="0">
                <a:solidFill>
                  <a:schemeClr val="bg1"/>
                </a:solidFill>
                <a:latin typeface="Arial" panose="020B0604020202020204" pitchFamily="34" charset="0"/>
              </a:rPr>
              <a:t>the </a:t>
            </a:r>
            <a:r>
              <a:rPr lang="en-US" sz="1400" b="1" dirty="0">
                <a:solidFill>
                  <a:srgbClr val="00B0F0"/>
                </a:solidFill>
                <a:latin typeface="Arial" panose="020B0604020202020204" pitchFamily="34" charset="0"/>
              </a:rPr>
              <a:t>1st spacecraft to </a:t>
            </a:r>
            <a:r>
              <a:rPr lang="en-US" sz="1400" b="1" dirty="0" smtClean="0">
                <a:solidFill>
                  <a:srgbClr val="00B0F0"/>
                </a:solidFill>
                <a:latin typeface="Arial" panose="020B0604020202020204" pitchFamily="34" charset="0"/>
              </a:rPr>
              <a:t>closely examine </a:t>
            </a:r>
            <a:r>
              <a:rPr lang="en-US" sz="1400" dirty="0" smtClean="0">
                <a:solidFill>
                  <a:schemeClr val="bg1"/>
                </a:solidFill>
                <a:latin typeface="Arial" panose="020B0604020202020204" pitchFamily="34" charset="0"/>
              </a:rPr>
              <a:t>how </a:t>
            </a:r>
            <a:r>
              <a:rPr lang="en-US" sz="1400" dirty="0">
                <a:solidFill>
                  <a:schemeClr val="bg1"/>
                </a:solidFill>
                <a:latin typeface="Arial" panose="020B0604020202020204" pitchFamily="34" charset="0"/>
              </a:rPr>
              <a:t>a frozen comet is activated and</a:t>
            </a:r>
          </a:p>
          <a:p>
            <a:r>
              <a:rPr lang="en-US" sz="1400" dirty="0">
                <a:solidFill>
                  <a:schemeClr val="bg1"/>
                </a:solidFill>
                <a:latin typeface="Arial" panose="020B0604020202020204" pitchFamily="34" charset="0"/>
              </a:rPr>
              <a:t>transformed by the warmth of the Sun</a:t>
            </a:r>
            <a:endParaRPr lang="fr-FR" sz="1400" dirty="0">
              <a:solidFill>
                <a:schemeClr val="bg1"/>
              </a:solidFill>
              <a:latin typeface="Arial" panose="020B0604020202020204" pitchFamily="34" charset="0"/>
            </a:endParaRPr>
          </a:p>
        </p:txBody>
      </p:sp>
      <p:pic>
        <p:nvPicPr>
          <p:cNvPr id="17" name="Picture 4" descr="C:\Users\bacquet_c\Downloads\b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195" y="483085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bacquet_c\Downloads\egyp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443" y="24719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bacquet_c\Documents\World Space Week\Visus\orbi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35096" y="352611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bacquet_c\Documents\World Space Week\Visus\asteroi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983843" y="23557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acquet_c\Documents\World Space Week\Visus\search.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91828" y="4830859"/>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11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Rosetta, the </a:t>
            </a:r>
            <a:r>
              <a:rPr lang="fr-FR" dirty="0" err="1"/>
              <a:t>comet</a:t>
            </a:r>
            <a:r>
              <a:rPr lang="fr-FR" dirty="0"/>
              <a:t> </a:t>
            </a:r>
            <a:r>
              <a:rPr lang="fr-FR" dirty="0" err="1"/>
              <a:t>chaser</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19</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5"/>
          <p:cNvSpPr txBox="1"/>
          <p:nvPr/>
        </p:nvSpPr>
        <p:spPr>
          <a:xfrm>
            <a:off x="5153025" y="1286623"/>
            <a:ext cx="1885950"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smtClean="0">
                <a:solidFill>
                  <a:schemeClr val="bg1"/>
                </a:solidFill>
                <a:latin typeface="Arial"/>
                <a:cs typeface="+mn-cs"/>
              </a:rPr>
              <a:t>Philae…</a:t>
            </a:r>
          </a:p>
        </p:txBody>
      </p:sp>
      <p:sp>
        <p:nvSpPr>
          <p:cNvPr id="10" name="Rectangle 9"/>
          <p:cNvSpPr/>
          <p:nvPr/>
        </p:nvSpPr>
        <p:spPr>
          <a:xfrm>
            <a:off x="1212360" y="4836355"/>
            <a:ext cx="4085780"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a:t>
            </a:r>
            <a:r>
              <a:rPr lang="en-US" sz="1400" b="1" dirty="0">
                <a:solidFill>
                  <a:srgbClr val="00B0F0"/>
                </a:solidFill>
                <a:latin typeface="Arial" panose="020B0604020202020204" pitchFamily="34" charset="0"/>
              </a:rPr>
              <a:t>bounced 3 times</a:t>
            </a:r>
            <a:r>
              <a:rPr lang="en-US" sz="1400" dirty="0">
                <a:solidFill>
                  <a:schemeClr val="bg1"/>
                </a:solidFill>
                <a:latin typeface="Arial" panose="020B0604020202020204" pitchFamily="34" charset="0"/>
              </a:rPr>
              <a:t> before settling in a crater and performed 57 hours of science </a:t>
            </a:r>
            <a:r>
              <a:rPr lang="en-US" sz="1400" dirty="0" smtClean="0">
                <a:solidFill>
                  <a:schemeClr val="bg1"/>
                </a:solidFill>
                <a:latin typeface="Arial" panose="020B0604020202020204" pitchFamily="34" charset="0"/>
              </a:rPr>
              <a:t>operations</a:t>
            </a:r>
            <a:endParaRPr lang="fr-FR" sz="1400" dirty="0">
              <a:solidFill>
                <a:schemeClr val="bg1"/>
              </a:solidFill>
              <a:latin typeface="Arial" panose="020B0604020202020204" pitchFamily="34" charset="0"/>
            </a:endParaRPr>
          </a:p>
        </p:txBody>
      </p:sp>
      <p:sp>
        <p:nvSpPr>
          <p:cNvPr id="11" name="Rectangle 10"/>
          <p:cNvSpPr/>
          <p:nvPr/>
        </p:nvSpPr>
        <p:spPr>
          <a:xfrm>
            <a:off x="4602237" y="3641089"/>
            <a:ext cx="4031878"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weighed</a:t>
            </a:r>
            <a:r>
              <a:rPr lang="fr-FR" sz="1400" dirty="0" smtClean="0">
                <a:solidFill>
                  <a:schemeClr val="bg1"/>
                </a:solidFill>
                <a:latin typeface="Arial" panose="020B0604020202020204" pitchFamily="34" charset="0"/>
              </a:rPr>
              <a:t> </a:t>
            </a:r>
            <a:r>
              <a:rPr lang="fr-FR" sz="1400" dirty="0">
                <a:solidFill>
                  <a:schemeClr val="bg1"/>
                </a:solidFill>
                <a:latin typeface="Arial" panose="020B0604020202020204" pitchFamily="34" charset="0"/>
              </a:rPr>
              <a:t>100 kg on </a:t>
            </a:r>
            <a:r>
              <a:rPr lang="fr-FR" sz="1400" dirty="0" err="1">
                <a:solidFill>
                  <a:schemeClr val="bg1"/>
                </a:solidFill>
                <a:latin typeface="Arial" panose="020B0604020202020204" pitchFamily="34" charset="0"/>
              </a:rPr>
              <a:t>Earth</a:t>
            </a:r>
            <a:r>
              <a:rPr lang="fr-FR" sz="1400" dirty="0">
                <a:solidFill>
                  <a:schemeClr val="bg1"/>
                </a:solidFill>
                <a:latin typeface="Arial" panose="020B0604020202020204" pitchFamily="34" charset="0"/>
              </a:rPr>
              <a:t> but </a:t>
            </a:r>
            <a:r>
              <a:rPr lang="fr-FR" sz="1400" dirty="0" err="1">
                <a:solidFill>
                  <a:schemeClr val="bg1"/>
                </a:solidFill>
                <a:latin typeface="Arial" panose="020B0604020202020204" pitchFamily="34" charset="0"/>
              </a:rPr>
              <a:t>only</a:t>
            </a:r>
            <a:r>
              <a:rPr lang="fr-FR" sz="1400" dirty="0">
                <a:solidFill>
                  <a:schemeClr val="bg1"/>
                </a:solidFill>
                <a:latin typeface="Arial" panose="020B0604020202020204" pitchFamily="34" charset="0"/>
              </a:rPr>
              <a:t> </a:t>
            </a:r>
            <a:r>
              <a:rPr lang="fr-FR" sz="1400" b="1" dirty="0">
                <a:solidFill>
                  <a:srgbClr val="00B0F0"/>
                </a:solidFill>
                <a:latin typeface="Arial" panose="020B0604020202020204" pitchFamily="34" charset="0"/>
              </a:rPr>
              <a:t>1g on the </a:t>
            </a:r>
            <a:r>
              <a:rPr lang="fr-FR" sz="1400" b="1" dirty="0" err="1">
                <a:solidFill>
                  <a:srgbClr val="00B0F0"/>
                </a:solidFill>
                <a:latin typeface="Arial" panose="020B0604020202020204" pitchFamily="34" charset="0"/>
              </a:rPr>
              <a:t>comet</a:t>
            </a:r>
            <a:r>
              <a:rPr lang="fr-FR" sz="1400" b="1" dirty="0" smtClean="0">
                <a:solidFill>
                  <a:srgbClr val="00B0F0"/>
                </a:solidFill>
                <a:latin typeface="Arial" panose="020B0604020202020204" pitchFamily="34" charset="0"/>
              </a:rPr>
              <a:t>!</a:t>
            </a:r>
            <a:endParaRPr lang="fr-FR" sz="1400" b="1" dirty="0">
              <a:solidFill>
                <a:srgbClr val="00B0F0"/>
              </a:solidFill>
              <a:latin typeface="Arial" panose="020B0604020202020204" pitchFamily="34" charset="0"/>
            </a:endParaRPr>
          </a:p>
        </p:txBody>
      </p:sp>
      <p:sp>
        <p:nvSpPr>
          <p:cNvPr id="12" name="Rectangle 11"/>
          <p:cNvSpPr/>
          <p:nvPr/>
        </p:nvSpPr>
        <p:spPr>
          <a:xfrm>
            <a:off x="1212360" y="2109028"/>
            <a:ext cx="4229216"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was named after </a:t>
            </a:r>
            <a:r>
              <a:rPr lang="en-US" sz="1400" b="1" dirty="0">
                <a:solidFill>
                  <a:srgbClr val="00B0F0"/>
                </a:solidFill>
                <a:latin typeface="Arial" panose="020B0604020202020204" pitchFamily="34" charset="0"/>
              </a:rPr>
              <a:t>the island in the river Nile </a:t>
            </a:r>
            <a:r>
              <a:rPr lang="en-US" sz="1400" dirty="0" smtClean="0">
                <a:solidFill>
                  <a:schemeClr val="bg1"/>
                </a:solidFill>
                <a:latin typeface="Arial" panose="020B0604020202020204" pitchFamily="34" charset="0"/>
              </a:rPr>
              <a:t>where the </a:t>
            </a:r>
            <a:r>
              <a:rPr lang="en-US" sz="1400" dirty="0">
                <a:solidFill>
                  <a:schemeClr val="bg1"/>
                </a:solidFill>
                <a:latin typeface="Arial" panose="020B0604020202020204" pitchFamily="34" charset="0"/>
              </a:rPr>
              <a:t>obelisk that helped to </a:t>
            </a:r>
            <a:r>
              <a:rPr lang="en-US" sz="1400" b="1" dirty="0">
                <a:solidFill>
                  <a:srgbClr val="00B0F0"/>
                </a:solidFill>
                <a:latin typeface="Arial" panose="020B0604020202020204" pitchFamily="34" charset="0"/>
              </a:rPr>
              <a:t>translate the hieroglyphs</a:t>
            </a:r>
            <a:r>
              <a:rPr lang="en-US" sz="1400" dirty="0">
                <a:solidFill>
                  <a:schemeClr val="bg1"/>
                </a:solidFill>
                <a:latin typeface="Arial" panose="020B0604020202020204" pitchFamily="34" charset="0"/>
              </a:rPr>
              <a:t> of the Rosetta </a:t>
            </a:r>
            <a:r>
              <a:rPr lang="en-US" sz="1400" dirty="0" smtClean="0">
                <a:solidFill>
                  <a:schemeClr val="bg1"/>
                </a:solidFill>
                <a:latin typeface="Arial" panose="020B0604020202020204" pitchFamily="34" charset="0"/>
              </a:rPr>
              <a:t>stone was found</a:t>
            </a:r>
            <a:endParaRPr lang="fr-FR" sz="1400" dirty="0">
              <a:solidFill>
                <a:schemeClr val="bg1"/>
              </a:solidFill>
              <a:latin typeface="Arial" panose="020B0604020202020204" pitchFamily="34" charset="0"/>
            </a:endParaRPr>
          </a:p>
        </p:txBody>
      </p:sp>
      <p:sp>
        <p:nvSpPr>
          <p:cNvPr id="13" name="Rectangle 12"/>
          <p:cNvSpPr/>
          <p:nvPr/>
        </p:nvSpPr>
        <p:spPr>
          <a:xfrm>
            <a:off x="7436286" y="2010770"/>
            <a:ext cx="4190937"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 </a:t>
            </a:r>
            <a:r>
              <a:rPr lang="en-US" sz="1400" dirty="0">
                <a:solidFill>
                  <a:schemeClr val="bg1"/>
                </a:solidFill>
                <a:latin typeface="Arial" panose="020B0604020202020204" pitchFamily="34" charset="0"/>
              </a:rPr>
              <a:t>was released from </a:t>
            </a:r>
            <a:r>
              <a:rPr lang="en-US" sz="1400" b="1" dirty="0">
                <a:solidFill>
                  <a:srgbClr val="00B0F0"/>
                </a:solidFill>
                <a:latin typeface="Arial" panose="020B0604020202020204" pitchFamily="34" charset="0"/>
              </a:rPr>
              <a:t>a height of about 1km. </a:t>
            </a:r>
            <a:r>
              <a:rPr lang="en-US" sz="1400" dirty="0">
                <a:solidFill>
                  <a:schemeClr val="bg1"/>
                </a:solidFill>
                <a:latin typeface="Arial" panose="020B0604020202020204" pitchFamily="34" charset="0"/>
              </a:rPr>
              <a:t>Touchdown took place at walking speed – less than </a:t>
            </a:r>
            <a:r>
              <a:rPr lang="en-US" sz="1400" b="1" dirty="0">
                <a:solidFill>
                  <a:srgbClr val="00B0F0"/>
                </a:solidFill>
                <a:latin typeface="Arial" panose="020B0604020202020204" pitchFamily="34" charset="0"/>
              </a:rPr>
              <a:t>1 </a:t>
            </a:r>
            <a:r>
              <a:rPr lang="en-US" sz="1400" b="1" dirty="0" err="1">
                <a:solidFill>
                  <a:srgbClr val="00B0F0"/>
                </a:solidFill>
                <a:latin typeface="Arial" panose="020B0604020202020204" pitchFamily="34" charset="0"/>
              </a:rPr>
              <a:t>metre</a:t>
            </a:r>
            <a:r>
              <a:rPr lang="en-US" sz="1400" b="1" dirty="0">
                <a:solidFill>
                  <a:srgbClr val="00B0F0"/>
                </a:solidFill>
                <a:latin typeface="Arial" panose="020B0604020202020204" pitchFamily="34" charset="0"/>
              </a:rPr>
              <a:t> per second!</a:t>
            </a:r>
            <a:endParaRPr lang="fr-FR" sz="1400" b="1" dirty="0">
              <a:solidFill>
                <a:srgbClr val="00B0F0"/>
              </a:solidFill>
              <a:latin typeface="Arial" panose="020B0604020202020204" pitchFamily="34" charset="0"/>
            </a:endParaRPr>
          </a:p>
        </p:txBody>
      </p:sp>
      <p:sp>
        <p:nvSpPr>
          <p:cNvPr id="14" name="Rectangle 13"/>
          <p:cNvSpPr/>
          <p:nvPr/>
        </p:nvSpPr>
        <p:spPr>
          <a:xfrm>
            <a:off x="7436286" y="4720868"/>
            <a:ext cx="4190938"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obtained the </a:t>
            </a:r>
            <a:r>
              <a:rPr lang="en-US" sz="1400" b="1" dirty="0">
                <a:solidFill>
                  <a:srgbClr val="00B0F0"/>
                </a:solidFill>
                <a:latin typeface="Arial" panose="020B0604020202020204" pitchFamily="34" charset="0"/>
              </a:rPr>
              <a:t>1st images from a comet’s surface </a:t>
            </a:r>
            <a:r>
              <a:rPr lang="en-US" sz="1400" dirty="0">
                <a:solidFill>
                  <a:schemeClr val="bg1"/>
                </a:solidFill>
                <a:latin typeface="Arial" panose="020B0604020202020204" pitchFamily="34" charset="0"/>
              </a:rPr>
              <a:t>and made the 1st in situ analysis to learn what a comet is made of</a:t>
            </a:r>
            <a:endParaRPr lang="fr-FR" sz="1400" dirty="0">
              <a:solidFill>
                <a:schemeClr val="bg1"/>
              </a:solidFill>
              <a:latin typeface="Arial" panose="020B0604020202020204" pitchFamily="34" charset="0"/>
            </a:endParaRPr>
          </a:p>
        </p:txBody>
      </p:sp>
      <p:pic>
        <p:nvPicPr>
          <p:cNvPr id="15" name="Picture 2" descr="C:\Users\bacquet_c\Downloads\weigh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7357" y="338055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bacquet_c\Downloads\spac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1406" y="203730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acquet_c\Downloads\monum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509" y="210854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bacquet_c\Downloads\physic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0509" y="473796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bacquet_c\Documents\World Space Week\Visus\photo-camer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19926" y="472038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bacquet_c\Downloads\land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02474" y="1123423"/>
            <a:ext cx="468000"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872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cquet_c\Documents\World Space Week\Visus\One_galaxy_two_asteroids.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301" y="3055572"/>
            <a:ext cx="2684783" cy="11497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acquet_c\Documents\World Space Week\Visus\planet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9030" y="4430555"/>
            <a:ext cx="2681054" cy="1152000"/>
          </a:xfrm>
          <a:prstGeom prst="rect">
            <a:avLst/>
          </a:prstGeom>
          <a:ln>
            <a:noFill/>
          </a:ln>
          <a:effectLst>
            <a:outerShdw blurRad="190500" algn="tl" rotWithShape="0">
              <a:srgbClr val="000000">
                <a:alpha val="70000"/>
              </a:srgbClr>
            </a:outerShdw>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6" name="Titre 5"/>
          <p:cNvSpPr>
            <a:spLocks noGrp="1"/>
          </p:cNvSpPr>
          <p:nvPr>
            <p:ph type="title"/>
          </p:nvPr>
        </p:nvSpPr>
        <p:spPr/>
        <p:txBody>
          <a:bodyPr/>
          <a:lstStyle/>
          <a:p>
            <a:r>
              <a:rPr lang="fr-FR" dirty="0" err="1" smtClean="0"/>
              <a:t>What</a:t>
            </a:r>
            <a:r>
              <a:rPr lang="fr-FR" dirty="0" smtClean="0"/>
              <a:t> are </a:t>
            </a:r>
            <a:r>
              <a:rPr lang="fr-FR" dirty="0" err="1" smtClean="0"/>
              <a:t>we</a:t>
            </a:r>
            <a:r>
              <a:rPr lang="fr-FR" dirty="0" smtClean="0"/>
              <a:t> </a:t>
            </a:r>
            <a:r>
              <a:rPr lang="fr-FR" dirty="0" err="1" smtClean="0"/>
              <a:t>going</a:t>
            </a:r>
            <a:r>
              <a:rPr lang="fr-FR" dirty="0" smtClean="0"/>
              <a:t> to talk about </a:t>
            </a:r>
            <a:r>
              <a:rPr lang="fr-FR" dirty="0" err="1" smtClean="0"/>
              <a:t>today</a:t>
            </a:r>
            <a:r>
              <a:rPr lang="fr-FR" dirty="0" smtClean="0"/>
              <a:t>?</a:t>
            </a:r>
            <a:endParaRPr lang="fr-FR" dirty="0"/>
          </a:p>
        </p:txBody>
      </p:sp>
      <p:sp>
        <p:nvSpPr>
          <p:cNvPr id="8" name="Espace réservé du texte 7"/>
          <p:cNvSpPr>
            <a:spLocks noGrp="1"/>
          </p:cNvSpPr>
          <p:nvPr>
            <p:ph type="body" sz="quarter" idx="13"/>
          </p:nvPr>
        </p:nvSpPr>
        <p:spPr/>
        <p:txBody>
          <a:bodyPr/>
          <a:lstStyle/>
          <a:p>
            <a:endParaRPr lang="fr-FR"/>
          </a:p>
        </p:txBody>
      </p:sp>
      <p:grpSp>
        <p:nvGrpSpPr>
          <p:cNvPr id="9" name="Groupe 8"/>
          <p:cNvGrpSpPr/>
          <p:nvPr/>
        </p:nvGrpSpPr>
        <p:grpSpPr>
          <a:xfrm>
            <a:off x="2435467" y="3055572"/>
            <a:ext cx="2782723" cy="1160029"/>
            <a:chOff x="11504440" y="1329735"/>
            <a:chExt cx="3351019" cy="1390727"/>
          </a:xfrm>
        </p:grpSpPr>
        <p:sp>
          <p:nvSpPr>
            <p:cNvPr id="13" name="Rectangle 12"/>
            <p:cNvSpPr/>
            <p:nvPr/>
          </p:nvSpPr>
          <p:spPr>
            <a:xfrm>
              <a:off x="14474474" y="1329735"/>
              <a:ext cx="380985" cy="1390727"/>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1504440" y="1331075"/>
              <a:ext cx="3293416" cy="1379066"/>
            </a:xfrm>
            <a:prstGeom prst="rect">
              <a:avLst/>
            </a:prstGeom>
            <a:solidFill>
              <a:srgbClr val="001F5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p:cNvGrpSpPr/>
          <p:nvPr/>
        </p:nvGrpSpPr>
        <p:grpSpPr>
          <a:xfrm>
            <a:off x="2519030" y="1684449"/>
            <a:ext cx="2686490" cy="1152764"/>
            <a:chOff x="7570762" y="4204098"/>
            <a:chExt cx="3405087" cy="1381916"/>
          </a:xfrm>
        </p:grpSpPr>
        <p:grpSp>
          <p:nvGrpSpPr>
            <p:cNvPr id="15" name="Groupe 14"/>
            <p:cNvGrpSpPr/>
            <p:nvPr/>
          </p:nvGrpSpPr>
          <p:grpSpPr>
            <a:xfrm>
              <a:off x="7595413" y="4204098"/>
              <a:ext cx="3380436" cy="1380999"/>
              <a:chOff x="8059424" y="3451343"/>
              <a:chExt cx="3380436" cy="1380999"/>
            </a:xfrm>
          </p:grpSpPr>
          <p:pic>
            <p:nvPicPr>
              <p:cNvPr id="17" name="Imag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59424" y="3452259"/>
                <a:ext cx="3380435" cy="1380083"/>
              </a:xfrm>
              <a:prstGeom prst="rect">
                <a:avLst/>
              </a:prstGeom>
            </p:spPr>
          </p:pic>
          <p:sp>
            <p:nvSpPr>
              <p:cNvPr id="18" name="Rectangle 17"/>
              <p:cNvSpPr/>
              <p:nvPr/>
            </p:nvSpPr>
            <p:spPr>
              <a:xfrm>
                <a:off x="11058875" y="3451343"/>
                <a:ext cx="380985" cy="1380999"/>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Rectangle 15"/>
            <p:cNvSpPr/>
            <p:nvPr/>
          </p:nvSpPr>
          <p:spPr>
            <a:xfrm>
              <a:off x="7570762" y="4205014"/>
              <a:ext cx="3279858" cy="1381000"/>
            </a:xfrm>
            <a:prstGeom prst="rect">
              <a:avLst/>
            </a:prstGeom>
            <a:solidFill>
              <a:srgbClr val="001F5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Rectangle 18"/>
          <p:cNvSpPr/>
          <p:nvPr/>
        </p:nvSpPr>
        <p:spPr>
          <a:xfrm>
            <a:off x="3640245" y="1810991"/>
            <a:ext cx="4801022" cy="369332"/>
          </a:xfrm>
          <a:prstGeom prst="rect">
            <a:avLst/>
          </a:prstGeom>
        </p:spPr>
        <p:txBody>
          <a:bodyPr wrap="square">
            <a:spAutoFit/>
          </a:bodyPr>
          <a:lstStyle/>
          <a:p>
            <a:r>
              <a:rPr lang="fr-FR" dirty="0" err="1" smtClean="0">
                <a:solidFill>
                  <a:schemeClr val="bg1"/>
                </a:solidFill>
              </a:rPr>
              <a:t>Why</a:t>
            </a:r>
            <a:r>
              <a:rPr lang="fr-FR" b="1" i="1" dirty="0" smtClean="0">
                <a:solidFill>
                  <a:schemeClr val="bg1"/>
                </a:solidFill>
              </a:rPr>
              <a:t> </a:t>
            </a:r>
            <a:r>
              <a:rPr lang="fr-FR" dirty="0" smtClean="0">
                <a:solidFill>
                  <a:schemeClr val="bg1"/>
                </a:solidFill>
              </a:rPr>
              <a:t>do </a:t>
            </a:r>
            <a:r>
              <a:rPr lang="fr-FR" dirty="0" err="1" smtClean="0">
                <a:solidFill>
                  <a:schemeClr val="bg1"/>
                </a:solidFill>
              </a:rPr>
              <a:t>we</a:t>
            </a:r>
            <a:r>
              <a:rPr lang="fr-FR" dirty="0" smtClean="0">
                <a:solidFill>
                  <a:schemeClr val="bg1"/>
                </a:solidFill>
              </a:rPr>
              <a:t> explore Space?</a:t>
            </a:r>
            <a:endParaRPr lang="fr-FR" dirty="0">
              <a:solidFill>
                <a:schemeClr val="bg1"/>
              </a:solidFill>
            </a:endParaRPr>
          </a:p>
        </p:txBody>
      </p:sp>
      <p:sp>
        <p:nvSpPr>
          <p:cNvPr id="20" name="Rectangle 19"/>
          <p:cNvSpPr/>
          <p:nvPr/>
        </p:nvSpPr>
        <p:spPr>
          <a:xfrm>
            <a:off x="3640245" y="3445801"/>
            <a:ext cx="4852610" cy="369332"/>
          </a:xfrm>
          <a:prstGeom prst="rect">
            <a:avLst/>
          </a:prstGeom>
        </p:spPr>
        <p:txBody>
          <a:bodyPr wrap="none">
            <a:spAutoFit/>
          </a:bodyPr>
          <a:lstStyle/>
          <a:p>
            <a:r>
              <a:rPr lang="fr-FR" dirty="0" err="1" smtClean="0">
                <a:solidFill>
                  <a:schemeClr val="bg1"/>
                </a:solidFill>
              </a:rPr>
              <a:t>What</a:t>
            </a:r>
            <a:r>
              <a:rPr lang="fr-FR" dirty="0" smtClean="0">
                <a:solidFill>
                  <a:schemeClr val="bg1"/>
                </a:solidFill>
              </a:rPr>
              <a:t> </a:t>
            </a:r>
            <a:r>
              <a:rPr lang="fr-FR" dirty="0" err="1" smtClean="0">
                <a:solidFill>
                  <a:schemeClr val="bg1"/>
                </a:solidFill>
              </a:rPr>
              <a:t>kind</a:t>
            </a:r>
            <a:r>
              <a:rPr lang="fr-FR" dirty="0" smtClean="0">
                <a:solidFill>
                  <a:schemeClr val="bg1"/>
                </a:solidFill>
              </a:rPr>
              <a:t> of </a:t>
            </a:r>
            <a:r>
              <a:rPr lang="fr-FR" dirty="0" err="1" smtClean="0">
                <a:solidFill>
                  <a:schemeClr val="bg1"/>
                </a:solidFill>
              </a:rPr>
              <a:t>objects</a:t>
            </a:r>
            <a:r>
              <a:rPr lang="fr-FR" dirty="0" smtClean="0">
                <a:solidFill>
                  <a:schemeClr val="bg1"/>
                </a:solidFill>
              </a:rPr>
              <a:t> do </a:t>
            </a:r>
            <a:r>
              <a:rPr lang="fr-FR" dirty="0" err="1" smtClean="0">
                <a:solidFill>
                  <a:schemeClr val="bg1"/>
                </a:solidFill>
              </a:rPr>
              <a:t>we</a:t>
            </a:r>
            <a:r>
              <a:rPr lang="fr-FR" dirty="0" smtClean="0">
                <a:solidFill>
                  <a:schemeClr val="bg1"/>
                </a:solidFill>
              </a:rPr>
              <a:t> explore in Space?</a:t>
            </a:r>
            <a:endParaRPr lang="fr-FR" dirty="0">
              <a:solidFill>
                <a:schemeClr val="bg1"/>
              </a:solidFill>
            </a:endParaRPr>
          </a:p>
        </p:txBody>
      </p:sp>
      <p:sp>
        <p:nvSpPr>
          <p:cNvPr id="21" name="Rectangle 20"/>
          <p:cNvSpPr/>
          <p:nvPr/>
        </p:nvSpPr>
        <p:spPr>
          <a:xfrm>
            <a:off x="2450237" y="4421946"/>
            <a:ext cx="2716569" cy="1160609"/>
          </a:xfrm>
          <a:prstGeom prst="rect">
            <a:avLst/>
          </a:prstGeom>
          <a:solidFill>
            <a:srgbClr val="001F58">
              <a:alpha val="40000"/>
            </a:srgb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970978" y="4430554"/>
            <a:ext cx="300583" cy="122452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641939" y="4811431"/>
            <a:ext cx="2339102" cy="369332"/>
          </a:xfrm>
          <a:prstGeom prst="rect">
            <a:avLst/>
          </a:prstGeom>
        </p:spPr>
        <p:txBody>
          <a:bodyPr wrap="none">
            <a:spAutoFit/>
          </a:bodyPr>
          <a:lstStyle/>
          <a:p>
            <a:r>
              <a:rPr lang="fr-FR" dirty="0" err="1" smtClean="0">
                <a:solidFill>
                  <a:schemeClr val="bg1"/>
                </a:solidFill>
              </a:rPr>
              <a:t>Exploring</a:t>
            </a:r>
            <a:r>
              <a:rPr lang="fr-FR" dirty="0" smtClean="0">
                <a:solidFill>
                  <a:schemeClr val="bg1"/>
                </a:solidFill>
              </a:rPr>
              <a:t> the </a:t>
            </a:r>
            <a:r>
              <a:rPr lang="fr-FR" dirty="0" err="1" smtClean="0">
                <a:solidFill>
                  <a:schemeClr val="bg1"/>
                </a:solidFill>
              </a:rPr>
              <a:t>planets</a:t>
            </a:r>
            <a:endParaRPr lang="fr-FR" dirty="0">
              <a:solidFill>
                <a:schemeClr val="bg1"/>
              </a:solidFill>
            </a:endParaRPr>
          </a:p>
        </p:txBody>
      </p:sp>
    </p:spTree>
    <p:extLst>
      <p:ext uri="{BB962C8B-B14F-4D97-AF65-F5344CB8AC3E}">
        <p14:creationId xmlns:p14="http://schemas.microsoft.com/office/powerpoint/2010/main" val="1183659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20</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1" name="Rectangle 10"/>
          <p:cNvSpPr/>
          <p:nvPr/>
        </p:nvSpPr>
        <p:spPr>
          <a:xfrm>
            <a:off x="4460240" y="3139058"/>
            <a:ext cx="6817360" cy="523220"/>
          </a:xfrm>
          <a:prstGeom prst="rect">
            <a:avLst/>
          </a:prstGeom>
        </p:spPr>
        <p:txBody>
          <a:bodyPr wrap="square">
            <a:spAutoFit/>
          </a:bodyPr>
          <a:lstStyle/>
          <a:p>
            <a:r>
              <a:rPr lang="fr-FR" sz="2800" dirty="0" err="1" smtClean="0">
                <a:solidFill>
                  <a:schemeClr val="bg1"/>
                </a:solidFill>
              </a:rPr>
              <a:t>Exploring</a:t>
            </a:r>
            <a:r>
              <a:rPr lang="fr-FR" sz="2800" dirty="0" smtClean="0">
                <a:solidFill>
                  <a:schemeClr val="bg1"/>
                </a:solidFill>
              </a:rPr>
              <a:t> the </a:t>
            </a:r>
            <a:r>
              <a:rPr lang="fr-FR" sz="2800" dirty="0" err="1" smtClean="0">
                <a:solidFill>
                  <a:schemeClr val="bg1"/>
                </a:solidFill>
              </a:rPr>
              <a:t>planets</a:t>
            </a:r>
            <a:endParaRPr lang="fr-FR" sz="2800" dirty="0">
              <a:solidFill>
                <a:schemeClr val="bg1"/>
              </a:solidFill>
            </a:endParaRPr>
          </a:p>
        </p:txBody>
      </p:sp>
      <p:pic>
        <p:nvPicPr>
          <p:cNvPr id="12" name="Picture 2" descr="C:\Users\bacquet_c\Documents\World Space Week\Visus\Comet_Interceptor_concept_pillar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27186" y="443882"/>
            <a:ext cx="3669697" cy="591733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805178" y="443882"/>
            <a:ext cx="300583" cy="5917332"/>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6639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59" y="664165"/>
            <a:ext cx="11232000" cy="900000"/>
          </a:xfrm>
        </p:spPr>
        <p:txBody>
          <a:bodyPr/>
          <a:lstStyle/>
          <a:p>
            <a:r>
              <a:rPr lang="en-US" dirty="0" smtClean="0"/>
              <a:t>Questions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21</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Picture 2" descr="C:\Users\bacquet_c\Documents\World Space Week\Visus\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284" y="281158"/>
            <a:ext cx="752114" cy="7521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558988" y="1518800"/>
            <a:ext cx="5280212" cy="369332"/>
          </a:xfrm>
          <a:prstGeom prst="rect">
            <a:avLst/>
          </a:prstGeom>
          <a:noFill/>
        </p:spPr>
        <p:txBody>
          <a:bodyPr wrap="square" rtlCol="0">
            <a:spAutoFit/>
          </a:bodyPr>
          <a:lstStyle/>
          <a:p>
            <a:pPr algn="ctr"/>
            <a:r>
              <a:rPr lang="en-US" dirty="0" smtClean="0">
                <a:solidFill>
                  <a:schemeClr val="bg1"/>
                </a:solidFill>
              </a:rPr>
              <a:t>Why is Venus so important for Earth?</a:t>
            </a:r>
            <a:endParaRPr lang="fr-FR" dirty="0">
              <a:solidFill>
                <a:schemeClr val="bg1"/>
              </a:solidFill>
            </a:endParaRPr>
          </a:p>
        </p:txBody>
      </p:sp>
      <p:grpSp>
        <p:nvGrpSpPr>
          <p:cNvPr id="8" name="Groupe 7"/>
          <p:cNvGrpSpPr/>
          <p:nvPr/>
        </p:nvGrpSpPr>
        <p:grpSpPr>
          <a:xfrm>
            <a:off x="3018175" y="2187445"/>
            <a:ext cx="6562343" cy="3601474"/>
            <a:chOff x="3018175" y="2187445"/>
            <a:chExt cx="6562343" cy="3601474"/>
          </a:xfrm>
        </p:grpSpPr>
        <p:sp>
          <p:nvSpPr>
            <p:cNvPr id="14" name="Rectangle 13"/>
            <p:cNvSpPr/>
            <p:nvPr/>
          </p:nvSpPr>
          <p:spPr>
            <a:xfrm>
              <a:off x="5913804" y="2188919"/>
              <a:ext cx="3666714" cy="36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018175" y="2187445"/>
              <a:ext cx="3666714" cy="36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6" name="Picture 4" descr="https://www.nasa.gov/sites/default/files/images/501365main_pia00104-full_fu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20" y="2187445"/>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078457" y="5587390"/>
              <a:ext cx="502061" cy="200055"/>
            </a:xfrm>
            <a:prstGeom prst="rect">
              <a:avLst/>
            </a:prstGeom>
          </p:spPr>
          <p:txBody>
            <a:bodyPr wrap="none">
              <a:spAutoFit/>
            </a:bodyPr>
            <a:lstStyle/>
            <a:p>
              <a:r>
                <a:rPr lang="fr-FR" sz="700" b="1" dirty="0" smtClean="0">
                  <a:solidFill>
                    <a:schemeClr val="bg1"/>
                  </a:solidFill>
                </a:rPr>
                <a:t>©NASA</a:t>
              </a:r>
              <a:endParaRPr lang="fr-FR" sz="700" b="1" dirty="0">
                <a:solidFill>
                  <a:schemeClr val="bg1"/>
                </a:solidFill>
              </a:endParaRPr>
            </a:p>
          </p:txBody>
        </p:sp>
      </p:grpSp>
    </p:spTree>
    <p:extLst>
      <p:ext uri="{BB962C8B-B14F-4D97-AF65-F5344CB8AC3E}">
        <p14:creationId xmlns:p14="http://schemas.microsoft.com/office/powerpoint/2010/main" val="3302715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18735" y="1678042"/>
            <a:ext cx="8856134" cy="3757430"/>
          </a:xfrm>
          <a:prstGeom prst="rect">
            <a:avLst/>
          </a:prstGeom>
        </p:spPr>
      </p:pic>
      <p:sp>
        <p:nvSpPr>
          <p:cNvPr id="2" name="Titre 1"/>
          <p:cNvSpPr>
            <a:spLocks noGrp="1"/>
          </p:cNvSpPr>
          <p:nvPr>
            <p:ph type="title"/>
          </p:nvPr>
        </p:nvSpPr>
        <p:spPr/>
        <p:txBody>
          <a:bodyPr/>
          <a:lstStyle/>
          <a:p>
            <a:r>
              <a:rPr lang="en-US" dirty="0" smtClean="0"/>
              <a:t>Where is Venus?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22</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3" name="ZoneTexte 12"/>
          <p:cNvSpPr txBox="1"/>
          <p:nvPr/>
        </p:nvSpPr>
        <p:spPr>
          <a:xfrm>
            <a:off x="9779738" y="5175830"/>
            <a:ext cx="795131" cy="230832"/>
          </a:xfrm>
          <a:prstGeom prst="rect">
            <a:avLst/>
          </a:prstGeom>
          <a:noFill/>
        </p:spPr>
        <p:txBody>
          <a:bodyPr wrap="square" rtlCol="0">
            <a:spAutoFit/>
          </a:bodyPr>
          <a:lstStyle/>
          <a:p>
            <a:pPr algn="r"/>
            <a:r>
              <a:rPr lang="fr-FR" sz="900" dirty="0" smtClean="0">
                <a:solidFill>
                  <a:schemeClr val="bg1"/>
                </a:solidFill>
              </a:rPr>
              <a:t>©</a:t>
            </a:r>
            <a:r>
              <a:rPr lang="fr-FR" sz="900" dirty="0" err="1" smtClean="0">
                <a:solidFill>
                  <a:schemeClr val="bg1"/>
                </a:solidFill>
              </a:rPr>
              <a:t>Wikipedia</a:t>
            </a:r>
            <a:endParaRPr lang="fr-FR" sz="900" dirty="0">
              <a:solidFill>
                <a:schemeClr val="bg1"/>
              </a:solidFill>
            </a:endParaRPr>
          </a:p>
        </p:txBody>
      </p:sp>
      <p:sp>
        <p:nvSpPr>
          <p:cNvPr id="15" name="ZoneTexte 17"/>
          <p:cNvSpPr txBox="1"/>
          <p:nvPr/>
        </p:nvSpPr>
        <p:spPr>
          <a:xfrm>
            <a:off x="1927610" y="3556757"/>
            <a:ext cx="10582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smtClean="0"/>
              <a:t>Sun</a:t>
            </a:r>
            <a:endParaRPr lang="fr-FR" sz="2400" b="1" dirty="0"/>
          </a:p>
        </p:txBody>
      </p:sp>
      <p:sp>
        <p:nvSpPr>
          <p:cNvPr id="16" name="Arc 15"/>
          <p:cNvSpPr/>
          <p:nvPr/>
        </p:nvSpPr>
        <p:spPr>
          <a:xfrm rot="5400000" flipH="1" flipV="1">
            <a:off x="3863093" y="3526064"/>
            <a:ext cx="1947729" cy="1508590"/>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17" name="ZoneTexte 16"/>
          <p:cNvSpPr txBox="1"/>
          <p:nvPr/>
        </p:nvSpPr>
        <p:spPr>
          <a:xfrm>
            <a:off x="4467213" y="5100184"/>
            <a:ext cx="140288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solidFill>
                  <a:schemeClr val="bg1"/>
                </a:solidFill>
              </a:rPr>
              <a:t>Right </a:t>
            </a:r>
            <a:r>
              <a:rPr lang="fr-FR" sz="1200" dirty="0" err="1" smtClean="0">
                <a:solidFill>
                  <a:schemeClr val="bg1"/>
                </a:solidFill>
              </a:rPr>
              <a:t>here</a:t>
            </a:r>
            <a:endParaRPr lang="fr-FR" sz="1200" dirty="0">
              <a:solidFill>
                <a:schemeClr val="bg1"/>
              </a:solidFill>
            </a:endParaRPr>
          </a:p>
        </p:txBody>
      </p:sp>
    </p:spTree>
    <p:extLst>
      <p:ext uri="{BB962C8B-B14F-4D97-AF65-F5344CB8AC3E}">
        <p14:creationId xmlns:p14="http://schemas.microsoft.com/office/powerpoint/2010/main" val="27604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18531" y="825623"/>
            <a:ext cx="12307575" cy="6125672"/>
            <a:chOff x="-14630" y="600607"/>
            <a:chExt cx="9158630" cy="4604861"/>
          </a:xfrm>
        </p:grpSpPr>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30" y="600607"/>
              <a:ext cx="6430060" cy="4604861"/>
            </a:xfrm>
            <a:prstGeom prst="rect">
              <a:avLst/>
            </a:prstGeom>
          </p:spPr>
        </p:pic>
        <p:sp>
          <p:nvSpPr>
            <p:cNvPr id="10" name="Rectangle 9"/>
            <p:cNvSpPr/>
            <p:nvPr/>
          </p:nvSpPr>
          <p:spPr>
            <a:xfrm>
              <a:off x="6415430" y="600607"/>
              <a:ext cx="2728570" cy="46048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425534" y="255704"/>
            <a:ext cx="11232000" cy="900000"/>
          </a:xfrm>
        </p:spPr>
        <p:txBody>
          <a:bodyPr/>
          <a:lstStyle/>
          <a:p>
            <a:r>
              <a:rPr lang="fr-FR" dirty="0" smtClean="0"/>
              <a:t>Venus Express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23</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4" name="Rectangle 13"/>
          <p:cNvSpPr/>
          <p:nvPr/>
        </p:nvSpPr>
        <p:spPr>
          <a:xfrm>
            <a:off x="7493000" y="1378804"/>
            <a:ext cx="4478867" cy="1815882"/>
          </a:xfrm>
          <a:prstGeom prst="rect">
            <a:avLst/>
          </a:prstGeom>
        </p:spPr>
        <p:txBody>
          <a:bodyPr wrap="square">
            <a:spAutoFit/>
          </a:bodyPr>
          <a:lstStyle/>
          <a:p>
            <a:r>
              <a:rPr lang="en-US" sz="1600" dirty="0" smtClean="0">
                <a:solidFill>
                  <a:schemeClr val="bg1"/>
                </a:solidFill>
              </a:rPr>
              <a:t>Venus </a:t>
            </a:r>
            <a:r>
              <a:rPr lang="en-US" sz="1600" dirty="0">
                <a:solidFill>
                  <a:schemeClr val="bg1"/>
                </a:solidFill>
              </a:rPr>
              <a:t>Express was Europe's 1st spacecraft </a:t>
            </a:r>
            <a:r>
              <a:rPr lang="en-US" sz="1600" dirty="0">
                <a:solidFill>
                  <a:srgbClr val="FFFF00"/>
                </a:solidFill>
              </a:rPr>
              <a:t>to travel to our nearest planet</a:t>
            </a:r>
            <a:r>
              <a:rPr lang="en-US" sz="1600" dirty="0">
                <a:solidFill>
                  <a:schemeClr val="bg1"/>
                </a:solidFill>
              </a:rPr>
              <a:t>. </a:t>
            </a:r>
          </a:p>
          <a:p>
            <a:endParaRPr lang="en-US" sz="1600" dirty="0">
              <a:solidFill>
                <a:schemeClr val="bg1"/>
              </a:solidFill>
            </a:endParaRPr>
          </a:p>
          <a:p>
            <a:r>
              <a:rPr lang="en-US" sz="1600" dirty="0">
                <a:solidFill>
                  <a:schemeClr val="bg1"/>
                </a:solidFill>
              </a:rPr>
              <a:t>It studied the planet's complex dynamics and chemistry, and the interactions between the atmosphere and the surface, which provided </a:t>
            </a:r>
            <a:r>
              <a:rPr lang="en-US" sz="1600" dirty="0">
                <a:solidFill>
                  <a:srgbClr val="FFFF00"/>
                </a:solidFill>
              </a:rPr>
              <a:t>clues about the </a:t>
            </a:r>
            <a:r>
              <a:rPr lang="en-US" sz="1600" dirty="0" smtClean="0">
                <a:solidFill>
                  <a:srgbClr val="FFFF00"/>
                </a:solidFill>
              </a:rPr>
              <a:t>surface </a:t>
            </a:r>
            <a:r>
              <a:rPr lang="en-US" sz="1600" dirty="0">
                <a:solidFill>
                  <a:srgbClr val="FFFF00"/>
                </a:solidFill>
              </a:rPr>
              <a:t>characteristics</a:t>
            </a:r>
            <a:r>
              <a:rPr lang="en-US" sz="1600" dirty="0" smtClean="0">
                <a:solidFill>
                  <a:srgbClr val="FFFF00"/>
                </a:solidFill>
              </a:rPr>
              <a:t>.</a:t>
            </a:r>
            <a:endParaRPr lang="fr-FR" sz="1600" dirty="0">
              <a:solidFill>
                <a:srgbClr val="FFFF00"/>
              </a:solidFill>
            </a:endParaRPr>
          </a:p>
        </p:txBody>
      </p:sp>
    </p:spTree>
    <p:extLst>
      <p:ext uri="{BB962C8B-B14F-4D97-AF65-F5344CB8AC3E}">
        <p14:creationId xmlns:p14="http://schemas.microsoft.com/office/powerpoint/2010/main" val="11720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Venus Express, </a:t>
            </a:r>
            <a:r>
              <a:rPr lang="fr-FR" dirty="0" err="1"/>
              <a:t>visiting</a:t>
            </a:r>
            <a:r>
              <a:rPr lang="fr-FR" dirty="0"/>
              <a:t> </a:t>
            </a:r>
            <a:r>
              <a:rPr lang="fr-FR" dirty="0" err="1"/>
              <a:t>our</a:t>
            </a:r>
            <a:r>
              <a:rPr lang="fr-FR" dirty="0"/>
              <a:t> </a:t>
            </a:r>
            <a:r>
              <a:rPr lang="fr-FR" dirty="0" err="1"/>
              <a:t>closest</a:t>
            </a:r>
            <a:r>
              <a:rPr lang="fr-FR" dirty="0"/>
              <a:t> </a:t>
            </a:r>
            <a:r>
              <a:rPr lang="fr-FR" dirty="0" err="1"/>
              <a:t>neighbour</a:t>
            </a:r>
            <a:r>
              <a:rPr lang="fr-FR" dirty="0"/>
              <a:t> </a:t>
            </a:r>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24</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7"/>
          <p:cNvSpPr txBox="1"/>
          <p:nvPr/>
        </p:nvSpPr>
        <p:spPr>
          <a:xfrm>
            <a:off x="1110487" y="1448170"/>
            <a:ext cx="4749201" cy="304800"/>
          </a:xfrm>
          <a:prstGeom prst="rect">
            <a:avLst/>
          </a:prstGeom>
        </p:spPr>
        <p:txBody>
          <a:bodyPr wrap="square" rtlCol="0">
            <a:noAutofit/>
          </a:bodyPr>
          <a:lstStyle/>
          <a:p>
            <a:r>
              <a:rPr lang="fr-FR" sz="1600" b="1" kern="0" dirty="0" smtClean="0">
                <a:solidFill>
                  <a:schemeClr val="bg1"/>
                </a:solidFill>
                <a:latin typeface="Arial"/>
                <a:cs typeface="+mn-cs"/>
              </a:rPr>
              <a:t>Venus Express…</a:t>
            </a: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0566" y="1322288"/>
            <a:ext cx="430682" cy="430682"/>
          </a:xfrm>
          <a:prstGeom prst="rect">
            <a:avLst/>
          </a:prstGeom>
        </p:spPr>
      </p:pic>
      <p:sp>
        <p:nvSpPr>
          <p:cNvPr id="10" name="Rectangle 9"/>
          <p:cNvSpPr/>
          <p:nvPr/>
        </p:nvSpPr>
        <p:spPr>
          <a:xfrm>
            <a:off x="7179238" y="2518355"/>
            <a:ext cx="4920398" cy="738664"/>
          </a:xfrm>
          <a:prstGeom prst="rect">
            <a:avLst/>
          </a:prstGeom>
        </p:spPr>
        <p:txBody>
          <a:bodyPr wrap="square">
            <a:spAutoFit/>
          </a:bodyPr>
          <a:lstStyle/>
          <a:p>
            <a:r>
              <a:rPr lang="en-US" sz="1400" dirty="0" smtClean="0">
                <a:solidFill>
                  <a:schemeClr val="bg1"/>
                </a:solidFill>
                <a:latin typeface="Arial" panose="020B0604020202020204" pitchFamily="34" charset="0"/>
              </a:rPr>
              <a:t>… </a:t>
            </a:r>
            <a:r>
              <a:rPr lang="en-US" sz="1400" dirty="0">
                <a:solidFill>
                  <a:schemeClr val="bg1"/>
                </a:solidFill>
                <a:latin typeface="Arial" panose="020B0604020202020204" pitchFamily="34" charset="0"/>
              </a:rPr>
              <a:t>investigated the noxious atmosphere and clouds in detail and made global </a:t>
            </a:r>
            <a:r>
              <a:rPr lang="en-US" sz="1400" b="1" dirty="0">
                <a:solidFill>
                  <a:srgbClr val="00B0F0"/>
                </a:solidFill>
                <a:latin typeface="Arial" panose="020B0604020202020204" pitchFamily="34" charset="0"/>
              </a:rPr>
              <a:t>maps of the planet’s surface </a:t>
            </a:r>
            <a:r>
              <a:rPr lang="en-US" sz="1400" b="1" dirty="0" smtClean="0">
                <a:solidFill>
                  <a:srgbClr val="00B0F0"/>
                </a:solidFill>
                <a:latin typeface="Arial" panose="020B0604020202020204" pitchFamily="34" charset="0"/>
              </a:rPr>
              <a:t>temperature</a:t>
            </a:r>
            <a:endParaRPr lang="fr-FR" sz="1400" b="1" dirty="0">
              <a:solidFill>
                <a:srgbClr val="00B0F0"/>
              </a:solidFill>
              <a:latin typeface="Arial" panose="020B0604020202020204" pitchFamily="34" charset="0"/>
            </a:endParaRPr>
          </a:p>
        </p:txBody>
      </p:sp>
      <p:sp>
        <p:nvSpPr>
          <p:cNvPr id="11" name="Rectangle 10"/>
          <p:cNvSpPr/>
          <p:nvPr/>
        </p:nvSpPr>
        <p:spPr>
          <a:xfrm>
            <a:off x="1047999" y="2518355"/>
            <a:ext cx="5216674" cy="738664"/>
          </a:xfrm>
          <a:prstGeom prst="rect">
            <a:avLst/>
          </a:prstGeom>
        </p:spPr>
        <p:txBody>
          <a:bodyPr wrap="square">
            <a:spAutoFit/>
          </a:bodyPr>
          <a:lstStyle/>
          <a:p>
            <a:r>
              <a:rPr lang="en-US" sz="1400" dirty="0" smtClean="0">
                <a:solidFill>
                  <a:schemeClr val="bg1"/>
                </a:solidFill>
                <a:latin typeface="Arial" panose="020B0604020202020204" pitchFamily="34" charset="0"/>
              </a:rPr>
              <a:t>…  </a:t>
            </a:r>
            <a:r>
              <a:rPr lang="en-US" sz="1400" dirty="0">
                <a:solidFill>
                  <a:schemeClr val="bg1"/>
                </a:solidFill>
                <a:latin typeface="Arial" panose="020B0604020202020204" pitchFamily="34" charset="0"/>
              </a:rPr>
              <a:t>was the 1</a:t>
            </a:r>
            <a:r>
              <a:rPr lang="en-US" sz="1400" baseline="30000" dirty="0">
                <a:solidFill>
                  <a:schemeClr val="bg1"/>
                </a:solidFill>
                <a:latin typeface="Arial" panose="020B0604020202020204" pitchFamily="34" charset="0"/>
              </a:rPr>
              <a:t>st</a:t>
            </a:r>
            <a:r>
              <a:rPr lang="en-US" sz="1400" dirty="0">
                <a:solidFill>
                  <a:schemeClr val="bg1"/>
                </a:solidFill>
                <a:latin typeface="Arial" panose="020B0604020202020204" pitchFamily="34" charset="0"/>
              </a:rPr>
              <a:t> European mission to Venus and the 1</a:t>
            </a:r>
            <a:r>
              <a:rPr lang="en-US" sz="1400" baseline="30000" dirty="0">
                <a:solidFill>
                  <a:schemeClr val="bg1"/>
                </a:solidFill>
                <a:latin typeface="Arial" panose="020B0604020202020204" pitchFamily="34" charset="0"/>
              </a:rPr>
              <a:t>st </a:t>
            </a:r>
            <a:r>
              <a:rPr lang="en-US" sz="1400" dirty="0">
                <a:solidFill>
                  <a:schemeClr val="bg1"/>
                </a:solidFill>
                <a:latin typeface="Arial" panose="020B0604020202020204" pitchFamily="34" charset="0"/>
              </a:rPr>
              <a:t>spacecraft to perform </a:t>
            </a:r>
            <a:r>
              <a:rPr lang="en-US" sz="1400" dirty="0" smtClean="0">
                <a:solidFill>
                  <a:schemeClr val="bg1"/>
                </a:solidFill>
                <a:latin typeface="Arial" panose="020B0604020202020204" pitchFamily="34" charset="0"/>
              </a:rPr>
              <a:t>an </a:t>
            </a:r>
            <a:r>
              <a:rPr lang="en-US" sz="1400" b="1" dirty="0" smtClean="0">
                <a:solidFill>
                  <a:srgbClr val="00B0F0"/>
                </a:solidFill>
                <a:latin typeface="Arial" panose="020B0604020202020204" pitchFamily="34" charset="0"/>
              </a:rPr>
              <a:t>overall </a:t>
            </a:r>
            <a:r>
              <a:rPr lang="en-US" sz="1400" b="1" dirty="0">
                <a:solidFill>
                  <a:srgbClr val="00B0F0"/>
                </a:solidFill>
                <a:latin typeface="Arial" panose="020B0604020202020204" pitchFamily="34" charset="0"/>
              </a:rPr>
              <a:t>investigation of the Venusian </a:t>
            </a:r>
            <a:r>
              <a:rPr lang="en-US" sz="1400" b="1" dirty="0" smtClean="0">
                <a:solidFill>
                  <a:srgbClr val="00B0F0"/>
                </a:solidFill>
                <a:latin typeface="Arial" panose="020B0604020202020204" pitchFamily="34" charset="0"/>
              </a:rPr>
              <a:t>atmosphere</a:t>
            </a:r>
            <a:endParaRPr lang="fr-FR" sz="1400" b="1" dirty="0">
              <a:solidFill>
                <a:srgbClr val="00B0F0"/>
              </a:solidFill>
              <a:latin typeface="Arial" panose="020B0604020202020204" pitchFamily="34" charset="0"/>
            </a:endParaRPr>
          </a:p>
        </p:txBody>
      </p:sp>
      <p:sp>
        <p:nvSpPr>
          <p:cNvPr id="12" name="Rectangle 11"/>
          <p:cNvSpPr/>
          <p:nvPr/>
        </p:nvSpPr>
        <p:spPr>
          <a:xfrm>
            <a:off x="7179238" y="4835366"/>
            <a:ext cx="5076319" cy="523220"/>
          </a:xfrm>
          <a:prstGeom prst="rect">
            <a:avLst/>
          </a:prstGeom>
        </p:spPr>
        <p:txBody>
          <a:bodyPr wrap="square">
            <a:spAutoFit/>
          </a:bodyPr>
          <a:lstStyle/>
          <a:p>
            <a:r>
              <a:rPr lang="en-US" sz="1400" dirty="0">
                <a:solidFill>
                  <a:schemeClr val="bg1"/>
                </a:solidFill>
                <a:latin typeface="Arial" panose="020B0604020202020204" pitchFamily="34" charset="0"/>
              </a:rPr>
              <a:t>… </a:t>
            </a:r>
            <a:r>
              <a:rPr lang="en-US" sz="1400" b="1" dirty="0">
                <a:solidFill>
                  <a:srgbClr val="00B0F0"/>
                </a:solidFill>
                <a:latin typeface="Arial" panose="020B0604020202020204" pitchFamily="34" charset="0"/>
              </a:rPr>
              <a:t>took 155 days to reach Venus</a:t>
            </a:r>
            <a:r>
              <a:rPr lang="en-US" sz="1400" dirty="0">
                <a:solidFill>
                  <a:schemeClr val="bg1"/>
                </a:solidFill>
                <a:latin typeface="Arial" panose="020B0604020202020204" pitchFamily="34" charset="0"/>
              </a:rPr>
              <a:t> and </a:t>
            </a:r>
            <a:r>
              <a:rPr lang="en-US" sz="1400" dirty="0" smtClean="0">
                <a:solidFill>
                  <a:schemeClr val="bg1"/>
                </a:solidFill>
                <a:latin typeface="Arial" panose="020B0604020202020204" pitchFamily="34" charset="0"/>
              </a:rPr>
              <a:t>5 more days </a:t>
            </a:r>
            <a:r>
              <a:rPr lang="en-US" sz="1400" dirty="0">
                <a:solidFill>
                  <a:schemeClr val="bg1"/>
                </a:solidFill>
                <a:latin typeface="Arial" panose="020B0604020202020204" pitchFamily="34" charset="0"/>
              </a:rPr>
              <a:t>to </a:t>
            </a:r>
            <a:r>
              <a:rPr lang="en-US" sz="1400" dirty="0" smtClean="0">
                <a:solidFill>
                  <a:schemeClr val="bg1"/>
                </a:solidFill>
                <a:latin typeface="Arial" panose="020B0604020202020204" pitchFamily="34" charset="0"/>
              </a:rPr>
              <a:t>reach </a:t>
            </a:r>
            <a:r>
              <a:rPr lang="en-US" sz="1400" dirty="0">
                <a:solidFill>
                  <a:schemeClr val="bg1"/>
                </a:solidFill>
                <a:latin typeface="Arial" panose="020B0604020202020204" pitchFamily="34" charset="0"/>
              </a:rPr>
              <a:t>operational orbit</a:t>
            </a:r>
            <a:endParaRPr lang="fr-FR" sz="1400" dirty="0">
              <a:solidFill>
                <a:schemeClr val="bg1"/>
              </a:solidFill>
              <a:latin typeface="Arial" panose="020B0604020202020204" pitchFamily="34" charset="0"/>
            </a:endParaRPr>
          </a:p>
        </p:txBody>
      </p:sp>
      <p:sp>
        <p:nvSpPr>
          <p:cNvPr id="13" name="Rectangle 12"/>
          <p:cNvSpPr/>
          <p:nvPr/>
        </p:nvSpPr>
        <p:spPr>
          <a:xfrm>
            <a:off x="1047999" y="4943087"/>
            <a:ext cx="5196895" cy="307777"/>
          </a:xfrm>
          <a:prstGeom prst="rect">
            <a:avLst/>
          </a:prstGeom>
        </p:spPr>
        <p:txBody>
          <a:bodyPr wrap="square">
            <a:spAutoFit/>
          </a:bodyPr>
          <a:lstStyle/>
          <a:p>
            <a:r>
              <a:rPr lang="en-US" sz="1400" dirty="0">
                <a:solidFill>
                  <a:schemeClr val="bg1"/>
                </a:solidFill>
                <a:latin typeface="Arial" panose="020B0604020202020204" pitchFamily="34" charset="0"/>
              </a:rPr>
              <a:t>… was built in </a:t>
            </a:r>
            <a:r>
              <a:rPr lang="en-US" sz="1400" b="1" dirty="0">
                <a:solidFill>
                  <a:srgbClr val="00B0F0"/>
                </a:solidFill>
                <a:latin typeface="Arial" panose="020B0604020202020204" pitchFamily="34" charset="0"/>
              </a:rPr>
              <a:t>only 33 months </a:t>
            </a:r>
            <a:r>
              <a:rPr lang="en-US" sz="1400" dirty="0">
                <a:solidFill>
                  <a:schemeClr val="bg1"/>
                </a:solidFill>
                <a:latin typeface="Arial" panose="020B0604020202020204" pitchFamily="34" charset="0"/>
              </a:rPr>
              <a:t>hence its name Venus </a:t>
            </a:r>
            <a:r>
              <a:rPr lang="en-US" sz="1400" i="1" dirty="0">
                <a:solidFill>
                  <a:schemeClr val="bg1"/>
                </a:solidFill>
                <a:latin typeface="Arial" panose="020B0604020202020204" pitchFamily="34" charset="0"/>
              </a:rPr>
              <a:t>Express</a:t>
            </a:r>
            <a:endParaRPr lang="fr-FR" sz="1400" i="1" dirty="0">
              <a:solidFill>
                <a:schemeClr val="bg1"/>
              </a:solidFill>
              <a:latin typeface="Arial" panose="020B0604020202020204" pitchFamily="34" charset="0"/>
            </a:endParaRPr>
          </a:p>
        </p:txBody>
      </p:sp>
      <p:pic>
        <p:nvPicPr>
          <p:cNvPr id="4098" name="Picture 2" descr="C:\Users\bacquet_c\Documents\World Space Week\Visus\venu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581" y="252768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acquet_c\Downloads\tim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5899" y="473697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acquet_c\Downloads\clou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9238" y="252695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acquet_c\Documents\World Space Week\Visus\orbit.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2604" y="4736976"/>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398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Venus Express, </a:t>
            </a:r>
            <a:r>
              <a:rPr lang="fr-FR" dirty="0" err="1"/>
              <a:t>visiting</a:t>
            </a:r>
            <a:r>
              <a:rPr lang="fr-FR" dirty="0"/>
              <a:t> </a:t>
            </a:r>
            <a:r>
              <a:rPr lang="fr-FR" dirty="0" err="1"/>
              <a:t>our</a:t>
            </a:r>
            <a:r>
              <a:rPr lang="fr-FR" dirty="0"/>
              <a:t> </a:t>
            </a:r>
            <a:r>
              <a:rPr lang="fr-FR" dirty="0" err="1"/>
              <a:t>closest</a:t>
            </a:r>
            <a:r>
              <a:rPr lang="fr-FR" dirty="0"/>
              <a:t> </a:t>
            </a:r>
            <a:r>
              <a:rPr lang="fr-FR" dirty="0" err="1"/>
              <a:t>neighbour</a:t>
            </a:r>
            <a:r>
              <a:rPr lang="fr-FR" dirty="0"/>
              <a:t> </a:t>
            </a:r>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25</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7"/>
          <p:cNvSpPr txBox="1"/>
          <p:nvPr/>
        </p:nvSpPr>
        <p:spPr>
          <a:xfrm>
            <a:off x="1110487" y="1448170"/>
            <a:ext cx="4749201" cy="304800"/>
          </a:xfrm>
          <a:prstGeom prst="rect">
            <a:avLst/>
          </a:prstGeom>
        </p:spPr>
        <p:txBody>
          <a:bodyPr wrap="square" rtlCol="0">
            <a:noAutofit/>
          </a:bodyPr>
          <a:lstStyle/>
          <a:p>
            <a:r>
              <a:rPr lang="fr-FR" sz="1600" b="1" kern="0" dirty="0" smtClean="0">
                <a:solidFill>
                  <a:schemeClr val="bg1"/>
                </a:solidFill>
                <a:latin typeface="Arial"/>
                <a:cs typeface="+mn-cs"/>
              </a:rPr>
              <a:t>Venus Express…</a:t>
            </a: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0566" y="1322288"/>
            <a:ext cx="430682" cy="430682"/>
          </a:xfrm>
          <a:prstGeom prst="rect">
            <a:avLst/>
          </a:prstGeom>
        </p:spPr>
      </p:pic>
      <p:sp>
        <p:nvSpPr>
          <p:cNvPr id="24" name="Rectangle 23"/>
          <p:cNvSpPr/>
          <p:nvPr/>
        </p:nvSpPr>
        <p:spPr>
          <a:xfrm>
            <a:off x="5665974" y="4982350"/>
            <a:ext cx="6212346" cy="738664"/>
          </a:xfrm>
          <a:prstGeom prst="rect">
            <a:avLst/>
          </a:prstGeom>
        </p:spPr>
        <p:txBody>
          <a:bodyPr wrap="square">
            <a:spAutoFit/>
          </a:bodyPr>
          <a:lstStyle/>
          <a:p>
            <a:r>
              <a:rPr lang="en-US" sz="1400" dirty="0">
                <a:solidFill>
                  <a:schemeClr val="bg1"/>
                </a:solidFill>
                <a:latin typeface="Arial" panose="020B0604020202020204" pitchFamily="34" charset="0"/>
              </a:rPr>
              <a:t> … performed a series of </a:t>
            </a:r>
            <a:r>
              <a:rPr lang="en-US" sz="1400" dirty="0" err="1">
                <a:solidFill>
                  <a:schemeClr val="bg1"/>
                </a:solidFill>
                <a:latin typeface="Arial" panose="020B0604020202020204" pitchFamily="34" charset="0"/>
              </a:rPr>
              <a:t>aerobraking</a:t>
            </a:r>
            <a:r>
              <a:rPr lang="en-US" sz="1400" dirty="0">
                <a:solidFill>
                  <a:schemeClr val="bg1"/>
                </a:solidFill>
                <a:latin typeface="Arial" panose="020B0604020202020204" pitchFamily="34" charset="0"/>
              </a:rPr>
              <a:t> </a:t>
            </a:r>
            <a:r>
              <a:rPr lang="en-US" sz="1400" dirty="0" err="1" smtClean="0">
                <a:solidFill>
                  <a:schemeClr val="bg1"/>
                </a:solidFill>
                <a:latin typeface="Arial" panose="020B0604020202020204" pitchFamily="34" charset="0"/>
              </a:rPr>
              <a:t>manoeuvres</a:t>
            </a:r>
            <a:r>
              <a:rPr lang="en-US" sz="1400" dirty="0" smtClean="0">
                <a:solidFill>
                  <a:schemeClr val="bg1"/>
                </a:solidFill>
                <a:latin typeface="Arial" panose="020B0604020202020204" pitchFamily="34" charset="0"/>
              </a:rPr>
              <a:t> </a:t>
            </a:r>
            <a:r>
              <a:rPr lang="en-US" sz="1400" dirty="0">
                <a:solidFill>
                  <a:schemeClr val="bg1"/>
                </a:solidFill>
                <a:latin typeface="Arial" panose="020B0604020202020204" pitchFamily="34" charset="0"/>
              </a:rPr>
              <a:t>during which it dipped deeper into the atmosphere than it had </a:t>
            </a:r>
            <a:r>
              <a:rPr lang="en-US" sz="1400" dirty="0" smtClean="0">
                <a:solidFill>
                  <a:schemeClr val="bg1"/>
                </a:solidFill>
                <a:latin typeface="Arial" panose="020B0604020202020204" pitchFamily="34" charset="0"/>
              </a:rPr>
              <a:t>before, </a:t>
            </a:r>
            <a:r>
              <a:rPr lang="en-US" sz="1400" dirty="0">
                <a:solidFill>
                  <a:schemeClr val="bg1"/>
                </a:solidFill>
                <a:latin typeface="Arial" panose="020B0604020202020204" pitchFamily="34" charset="0"/>
              </a:rPr>
              <a:t>allowing </a:t>
            </a:r>
            <a:r>
              <a:rPr lang="en-US" sz="1400" b="1" dirty="0" smtClean="0">
                <a:solidFill>
                  <a:srgbClr val="00B0F0"/>
                </a:solidFill>
                <a:latin typeface="Arial" panose="020B0604020202020204" pitchFamily="34" charset="0"/>
              </a:rPr>
              <a:t>exploration </a:t>
            </a:r>
            <a:r>
              <a:rPr lang="en-US" sz="1400" b="1" dirty="0">
                <a:solidFill>
                  <a:srgbClr val="00B0F0"/>
                </a:solidFill>
                <a:latin typeface="Arial" panose="020B0604020202020204" pitchFamily="34" charset="0"/>
              </a:rPr>
              <a:t>of previously uncharted regions of the atmosphere</a:t>
            </a:r>
          </a:p>
        </p:txBody>
      </p:sp>
      <p:sp>
        <p:nvSpPr>
          <p:cNvPr id="25" name="Rectangle 24"/>
          <p:cNvSpPr/>
          <p:nvPr/>
        </p:nvSpPr>
        <p:spPr>
          <a:xfrm>
            <a:off x="1855860" y="2547442"/>
            <a:ext cx="6302728" cy="523220"/>
          </a:xfrm>
          <a:prstGeom prst="rect">
            <a:avLst/>
          </a:prstGeom>
        </p:spPr>
        <p:txBody>
          <a:bodyPr wrap="square">
            <a:spAutoFit/>
          </a:bodyPr>
          <a:lstStyle/>
          <a:p>
            <a:r>
              <a:rPr lang="en-US" sz="1400" dirty="0">
                <a:solidFill>
                  <a:schemeClr val="bg1"/>
                </a:solidFill>
                <a:latin typeface="Arial" panose="020B0604020202020204" pitchFamily="34" charset="0"/>
              </a:rPr>
              <a:t>… used the same design as the Mars Express mission and </a:t>
            </a:r>
            <a:r>
              <a:rPr lang="en-US" sz="1400" b="1" dirty="0">
                <a:solidFill>
                  <a:srgbClr val="00B0F0"/>
                </a:solidFill>
                <a:latin typeface="Arial" panose="020B0604020202020204" pitchFamily="34" charset="0"/>
              </a:rPr>
              <a:t>borrowed instrument technology </a:t>
            </a:r>
            <a:r>
              <a:rPr lang="en-US" sz="1400" dirty="0">
                <a:solidFill>
                  <a:schemeClr val="bg1"/>
                </a:solidFill>
                <a:latin typeface="Arial" panose="020B0604020202020204" pitchFamily="34" charset="0"/>
              </a:rPr>
              <a:t>from the comet chaser Rosetta</a:t>
            </a:r>
            <a:endParaRPr lang="fr-FR" sz="1400" dirty="0">
              <a:solidFill>
                <a:schemeClr val="bg1"/>
              </a:solidFill>
              <a:latin typeface="Arial" panose="020B0604020202020204" pitchFamily="34" charset="0"/>
            </a:endParaRPr>
          </a:p>
        </p:txBody>
      </p:sp>
      <p:sp>
        <p:nvSpPr>
          <p:cNvPr id="26" name="Rectangle 25"/>
          <p:cNvSpPr/>
          <p:nvPr/>
        </p:nvSpPr>
        <p:spPr>
          <a:xfrm>
            <a:off x="3791190" y="3691668"/>
            <a:ext cx="6302728" cy="523220"/>
          </a:xfrm>
          <a:prstGeom prst="rect">
            <a:avLst/>
          </a:prstGeom>
        </p:spPr>
        <p:txBody>
          <a:bodyPr wrap="square">
            <a:spAutoFit/>
          </a:bodyPr>
          <a:lstStyle/>
          <a:p>
            <a:r>
              <a:rPr lang="en-US" sz="1400" dirty="0">
                <a:solidFill>
                  <a:schemeClr val="bg1"/>
                </a:solidFill>
                <a:latin typeface="Arial" panose="020B0604020202020204" pitchFamily="34" charset="0"/>
              </a:rPr>
              <a:t>… arrived at Venus in April 2006 for a </a:t>
            </a:r>
            <a:r>
              <a:rPr lang="en-US" sz="1400" b="1" dirty="0" smtClean="0">
                <a:solidFill>
                  <a:srgbClr val="00B0F0"/>
                </a:solidFill>
                <a:latin typeface="Arial" panose="020B0604020202020204" pitchFamily="34" charset="0"/>
              </a:rPr>
              <a:t>500 day mission</a:t>
            </a:r>
            <a:r>
              <a:rPr lang="en-US" sz="1400" dirty="0" smtClean="0">
                <a:solidFill>
                  <a:schemeClr val="bg1"/>
                </a:solidFill>
                <a:latin typeface="Arial" panose="020B0604020202020204" pitchFamily="34" charset="0"/>
              </a:rPr>
              <a:t>. </a:t>
            </a:r>
            <a:r>
              <a:rPr lang="en-US" sz="1400" dirty="0">
                <a:solidFill>
                  <a:schemeClr val="bg1"/>
                </a:solidFill>
                <a:latin typeface="Arial" panose="020B0604020202020204" pitchFamily="34" charset="0"/>
              </a:rPr>
              <a:t>After </a:t>
            </a:r>
            <a:r>
              <a:rPr lang="en-US" sz="1400" dirty="0" smtClean="0">
                <a:solidFill>
                  <a:schemeClr val="bg1"/>
                </a:solidFill>
                <a:latin typeface="Arial" panose="020B0604020202020204" pitchFamily="34" charset="0"/>
              </a:rPr>
              <a:t>5 extensions, </a:t>
            </a:r>
            <a:r>
              <a:rPr lang="en-US" sz="1400" dirty="0">
                <a:solidFill>
                  <a:schemeClr val="bg1"/>
                </a:solidFill>
                <a:latin typeface="Arial" panose="020B0604020202020204" pitchFamily="34" charset="0"/>
              </a:rPr>
              <a:t>it finally sent its last signal in January 2015</a:t>
            </a:r>
          </a:p>
        </p:txBody>
      </p:sp>
      <p:pic>
        <p:nvPicPr>
          <p:cNvPr id="6146" name="Picture 2" descr="C:\Users\bacquet_c\Documents\World Space Week\Visus\space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9212" y="244905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acquet_c\Documents\World Space Week\Visus\healt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0922" y="359327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bacquet_c\Documents\World Space Week\Visus\universe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8530" y="5001014"/>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39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59" y="664165"/>
            <a:ext cx="11232000" cy="900000"/>
          </a:xfrm>
        </p:spPr>
        <p:txBody>
          <a:bodyPr/>
          <a:lstStyle/>
          <a:p>
            <a:r>
              <a:rPr lang="en-US" dirty="0" smtClean="0"/>
              <a:t>Questions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26</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Picture 2" descr="C:\Users\bacquet_c\Documents\World Space Week\Visus\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284" y="281158"/>
            <a:ext cx="752114" cy="7521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558988" y="1420185"/>
            <a:ext cx="5280212" cy="369332"/>
          </a:xfrm>
          <a:prstGeom prst="rect">
            <a:avLst/>
          </a:prstGeom>
          <a:noFill/>
        </p:spPr>
        <p:txBody>
          <a:bodyPr wrap="square" rtlCol="0">
            <a:spAutoFit/>
          </a:bodyPr>
          <a:lstStyle/>
          <a:p>
            <a:pPr algn="ctr"/>
            <a:r>
              <a:rPr lang="en-US" dirty="0" smtClean="0">
                <a:solidFill>
                  <a:schemeClr val="bg1"/>
                </a:solidFill>
              </a:rPr>
              <a:t>What is Mars?</a:t>
            </a:r>
            <a:endParaRPr lang="fr-FR" dirty="0">
              <a:solidFill>
                <a:schemeClr val="bg1"/>
              </a:solidFill>
            </a:endParaRPr>
          </a:p>
        </p:txBody>
      </p:sp>
      <p:sp>
        <p:nvSpPr>
          <p:cNvPr id="12" name="ZoneTexte 11"/>
          <p:cNvSpPr txBox="1"/>
          <p:nvPr/>
        </p:nvSpPr>
        <p:spPr>
          <a:xfrm>
            <a:off x="3558988" y="5449470"/>
            <a:ext cx="5280212" cy="369332"/>
          </a:xfrm>
          <a:prstGeom prst="rect">
            <a:avLst/>
          </a:prstGeom>
          <a:noFill/>
        </p:spPr>
        <p:txBody>
          <a:bodyPr wrap="square" rtlCol="0">
            <a:spAutoFit/>
          </a:bodyPr>
          <a:lstStyle/>
          <a:p>
            <a:pPr algn="ctr"/>
            <a:r>
              <a:rPr lang="en-US" dirty="0" smtClean="0">
                <a:solidFill>
                  <a:schemeClr val="bg1"/>
                </a:solidFill>
              </a:rPr>
              <a:t>Why go to Mars?</a:t>
            </a:r>
            <a:endParaRPr lang="fr-FR" dirty="0">
              <a:solidFill>
                <a:schemeClr val="bg1"/>
              </a:solidFill>
            </a:endParaRPr>
          </a:p>
        </p:txBody>
      </p:sp>
      <p:pic>
        <p:nvPicPr>
          <p:cNvPr id="13" name="Picture 2" descr="C:\Users\bacquet_c\Documents\World Space Week\Visus\OSIRIS_Mars_true_colo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6835" y="1888132"/>
            <a:ext cx="3424518" cy="342451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7116222" y="5074820"/>
            <a:ext cx="795131" cy="215444"/>
          </a:xfrm>
          <a:prstGeom prst="rect">
            <a:avLst/>
          </a:prstGeom>
          <a:noFill/>
        </p:spPr>
        <p:txBody>
          <a:bodyPr wrap="square" rtlCol="0">
            <a:spAutoFit/>
          </a:bodyPr>
          <a:lstStyle/>
          <a:p>
            <a:pPr algn="r"/>
            <a:r>
              <a:rPr lang="fr-FR" sz="800" dirty="0" smtClean="0">
                <a:solidFill>
                  <a:schemeClr val="bg1"/>
                </a:solidFill>
              </a:rPr>
              <a:t>©</a:t>
            </a:r>
            <a:r>
              <a:rPr lang="fr-FR" sz="800" dirty="0" err="1" smtClean="0">
                <a:solidFill>
                  <a:schemeClr val="bg1"/>
                </a:solidFill>
              </a:rPr>
              <a:t>Wikipedia</a:t>
            </a:r>
            <a:endParaRPr lang="fr-FR" sz="800" dirty="0">
              <a:solidFill>
                <a:schemeClr val="bg1"/>
              </a:solidFill>
            </a:endParaRPr>
          </a:p>
        </p:txBody>
      </p:sp>
    </p:spTree>
    <p:extLst>
      <p:ext uri="{BB962C8B-B14F-4D97-AF65-F5344CB8AC3E}">
        <p14:creationId xmlns:p14="http://schemas.microsoft.com/office/powerpoint/2010/main" val="565047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18735" y="1678042"/>
            <a:ext cx="8856134" cy="3757430"/>
          </a:xfrm>
          <a:prstGeom prst="rect">
            <a:avLst/>
          </a:prstGeom>
        </p:spPr>
      </p:pic>
      <p:sp>
        <p:nvSpPr>
          <p:cNvPr id="2" name="Titre 1"/>
          <p:cNvSpPr>
            <a:spLocks noGrp="1"/>
          </p:cNvSpPr>
          <p:nvPr>
            <p:ph type="title"/>
          </p:nvPr>
        </p:nvSpPr>
        <p:spPr/>
        <p:txBody>
          <a:bodyPr/>
          <a:lstStyle/>
          <a:p>
            <a:r>
              <a:rPr lang="en-US" dirty="0" smtClean="0"/>
              <a:t>Where is Mars?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27</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ZoneTexte 17"/>
          <p:cNvSpPr txBox="1"/>
          <p:nvPr/>
        </p:nvSpPr>
        <p:spPr>
          <a:xfrm>
            <a:off x="1927610" y="3297279"/>
            <a:ext cx="10582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smtClean="0"/>
              <a:t>Sun</a:t>
            </a:r>
            <a:endParaRPr lang="fr-FR" sz="2400" b="1" dirty="0"/>
          </a:p>
        </p:txBody>
      </p:sp>
      <p:sp>
        <p:nvSpPr>
          <p:cNvPr id="10" name="Arc 9"/>
          <p:cNvSpPr/>
          <p:nvPr/>
        </p:nvSpPr>
        <p:spPr>
          <a:xfrm rot="5400000" flipH="1" flipV="1">
            <a:off x="4917440" y="3525187"/>
            <a:ext cx="1947729" cy="1508590"/>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11" name="ZoneTexte 16"/>
          <p:cNvSpPr txBox="1"/>
          <p:nvPr/>
        </p:nvSpPr>
        <p:spPr>
          <a:xfrm>
            <a:off x="5521560" y="5099307"/>
            <a:ext cx="140288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solidFill>
                  <a:schemeClr val="bg1"/>
                </a:solidFill>
              </a:rPr>
              <a:t>Right </a:t>
            </a:r>
            <a:r>
              <a:rPr lang="fr-FR" sz="1200" dirty="0" err="1" smtClean="0">
                <a:solidFill>
                  <a:schemeClr val="bg1"/>
                </a:solidFill>
              </a:rPr>
              <a:t>here</a:t>
            </a:r>
            <a:endParaRPr lang="fr-FR" sz="1200" dirty="0">
              <a:solidFill>
                <a:schemeClr val="bg1"/>
              </a:solidFill>
            </a:endParaRPr>
          </a:p>
        </p:txBody>
      </p:sp>
      <p:sp>
        <p:nvSpPr>
          <p:cNvPr id="13" name="ZoneTexte 12"/>
          <p:cNvSpPr txBox="1"/>
          <p:nvPr/>
        </p:nvSpPr>
        <p:spPr>
          <a:xfrm>
            <a:off x="9779738" y="5197999"/>
            <a:ext cx="795131" cy="230832"/>
          </a:xfrm>
          <a:prstGeom prst="rect">
            <a:avLst/>
          </a:prstGeom>
          <a:noFill/>
        </p:spPr>
        <p:txBody>
          <a:bodyPr wrap="square" rtlCol="0">
            <a:spAutoFit/>
          </a:bodyPr>
          <a:lstStyle/>
          <a:p>
            <a:pPr algn="r"/>
            <a:r>
              <a:rPr lang="fr-FR" sz="900" dirty="0" smtClean="0">
                <a:solidFill>
                  <a:schemeClr val="bg1"/>
                </a:solidFill>
              </a:rPr>
              <a:t>©</a:t>
            </a:r>
            <a:r>
              <a:rPr lang="fr-FR" sz="900" dirty="0" err="1" smtClean="0">
                <a:solidFill>
                  <a:schemeClr val="bg1"/>
                </a:solidFill>
              </a:rPr>
              <a:t>Wikipedia</a:t>
            </a:r>
            <a:endParaRPr lang="fr-FR" sz="900" dirty="0">
              <a:solidFill>
                <a:schemeClr val="bg1"/>
              </a:solidFill>
            </a:endParaRPr>
          </a:p>
        </p:txBody>
      </p:sp>
    </p:spTree>
    <p:extLst>
      <p:ext uri="{BB962C8B-B14F-4D97-AF65-F5344CB8AC3E}">
        <p14:creationId xmlns:p14="http://schemas.microsoft.com/office/powerpoint/2010/main" val="1995083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84101"/>
            <a:ext cx="12192000" cy="6173899"/>
          </a:xfrm>
          <a:prstGeom prst="rect">
            <a:avLst/>
          </a:prstGeom>
        </p:spPr>
      </p:pic>
      <p:sp>
        <p:nvSpPr>
          <p:cNvPr id="2" name="Titre 1"/>
          <p:cNvSpPr>
            <a:spLocks noGrp="1"/>
          </p:cNvSpPr>
          <p:nvPr>
            <p:ph type="title"/>
          </p:nvPr>
        </p:nvSpPr>
        <p:spPr>
          <a:xfrm>
            <a:off x="353294" y="206965"/>
            <a:ext cx="11232000" cy="900000"/>
          </a:xfrm>
        </p:spPr>
        <p:txBody>
          <a:bodyPr/>
          <a:lstStyle/>
          <a:p>
            <a:r>
              <a:rPr lang="en-US" dirty="0" smtClean="0"/>
              <a:t>What is </a:t>
            </a:r>
            <a:r>
              <a:rPr lang="en-US" dirty="0" err="1" smtClean="0"/>
              <a:t>ExoMars</a:t>
            </a:r>
            <a:r>
              <a:rPr lang="en-US" dirty="0" smtClean="0"/>
              <a:t>?</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28</a:t>
            </a:fld>
            <a:endParaRPr lang="en-GB"/>
          </a:p>
        </p:txBody>
      </p:sp>
      <p:sp>
        <p:nvSpPr>
          <p:cNvPr id="6" name="Espace réservé du pied de page 5"/>
          <p:cNvSpPr>
            <a:spLocks noGrp="1"/>
          </p:cNvSpPr>
          <p:nvPr>
            <p:ph type="ftr" sz="quarter" idx="3"/>
          </p:nvPr>
        </p:nvSpPr>
        <p:spPr/>
        <p:txBody>
          <a:bodyPr/>
          <a:lstStyle/>
          <a:p>
            <a:r>
              <a:rPr lang="de-DE" dirty="0" smtClean="0"/>
              <a:t>© Copyright Airbus (</a:t>
            </a:r>
            <a:r>
              <a:rPr lang="de-DE" dirty="0" err="1" smtClean="0"/>
              <a:t>Specify</a:t>
            </a:r>
            <a:r>
              <a:rPr lang="de-DE" dirty="0" smtClean="0"/>
              <a:t> </a:t>
            </a:r>
            <a:r>
              <a:rPr lang="de-DE" dirty="0" err="1" smtClean="0"/>
              <a:t>your</a:t>
            </a:r>
            <a:r>
              <a:rPr lang="de-DE" dirty="0" smtClean="0"/>
              <a:t> Legal Entity YEAR) / </a:t>
            </a:r>
            <a:r>
              <a:rPr lang="de-DE" dirty="0" err="1" smtClean="0"/>
              <a:t>Presentation</a:t>
            </a:r>
            <a:r>
              <a:rPr lang="de-DE" dirty="0" smtClean="0"/>
              <a:t> title </a:t>
            </a:r>
            <a:r>
              <a:rPr lang="de-DE" dirty="0" err="1" smtClean="0"/>
              <a:t>runs</a:t>
            </a:r>
            <a:r>
              <a:rPr lang="de-DE" dirty="0" smtClean="0"/>
              <a:t> </a:t>
            </a:r>
            <a:r>
              <a:rPr lang="de-DE" dirty="0" err="1" smtClean="0"/>
              <a:t>here</a:t>
            </a:r>
            <a:r>
              <a:rPr lang="de-DE" dirty="0" smtClean="0"/>
              <a:t> (</a:t>
            </a:r>
            <a:r>
              <a:rPr lang="de-DE" dirty="0" err="1" smtClean="0"/>
              <a:t>go</a:t>
            </a:r>
            <a:r>
              <a:rPr lang="de-DE" dirty="0" smtClean="0"/>
              <a:t> </a:t>
            </a:r>
            <a:r>
              <a:rPr lang="de-DE" dirty="0" err="1" smtClean="0"/>
              <a:t>to</a:t>
            </a:r>
            <a:r>
              <a:rPr lang="de-DE" dirty="0" smtClean="0"/>
              <a:t> Header </a:t>
            </a:r>
            <a:r>
              <a:rPr lang="de-DE" dirty="0" err="1" smtClean="0"/>
              <a:t>and</a:t>
            </a:r>
            <a:r>
              <a:rPr lang="de-DE" dirty="0" smtClean="0"/>
              <a:t> </a:t>
            </a:r>
            <a:r>
              <a:rPr lang="de-DE" dirty="0" err="1" smtClean="0"/>
              <a:t>Footer</a:t>
            </a:r>
            <a:r>
              <a:rPr lang="de-DE" dirty="0" smtClean="0"/>
              <a:t> </a:t>
            </a:r>
            <a:r>
              <a:rPr lang="de-DE" dirty="0" err="1" smtClean="0"/>
              <a:t>to</a:t>
            </a:r>
            <a:r>
              <a:rPr lang="de-DE" dirty="0" smtClean="0"/>
              <a:t> </a:t>
            </a:r>
            <a:r>
              <a:rPr lang="de-DE" dirty="0" err="1" smtClean="0"/>
              <a:t>edit</a:t>
            </a:r>
            <a:r>
              <a:rPr lang="de-DE" dirty="0" smtClean="0"/>
              <a:t> </a:t>
            </a:r>
            <a:r>
              <a:rPr lang="de-DE" dirty="0" err="1" smtClean="0"/>
              <a:t>this</a:t>
            </a:r>
            <a:r>
              <a:rPr lang="de-DE" dirty="0" smtClean="0"/>
              <a:t> </a:t>
            </a:r>
            <a:r>
              <a:rPr lang="de-DE" dirty="0" err="1" smtClean="0"/>
              <a:t>text</a:t>
            </a:r>
            <a:r>
              <a:rPr lang="de-DE" dirty="0" smtClean="0"/>
              <a: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Rectangle 8"/>
          <p:cNvSpPr/>
          <p:nvPr/>
        </p:nvSpPr>
        <p:spPr>
          <a:xfrm>
            <a:off x="96122" y="3316867"/>
            <a:ext cx="4628278" cy="2308324"/>
          </a:xfrm>
          <a:prstGeom prst="rect">
            <a:avLst/>
          </a:prstGeom>
          <a:solidFill>
            <a:srgbClr val="7F7F7F">
              <a:alpha val="63922"/>
            </a:srgbClr>
          </a:solidFill>
          <a:ln>
            <a:noFill/>
          </a:ln>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dirty="0" err="1">
                <a:solidFill>
                  <a:schemeClr val="bg1"/>
                </a:solidFill>
                <a:latin typeface="+mn-lt"/>
              </a:rPr>
              <a:t>ExoMars</a:t>
            </a:r>
            <a:r>
              <a:rPr lang="en-US" dirty="0">
                <a:solidFill>
                  <a:schemeClr val="bg1"/>
                </a:solidFill>
                <a:latin typeface="+mn-lt"/>
              </a:rPr>
              <a:t> is the European Space Agency’s </a:t>
            </a:r>
            <a:r>
              <a:rPr lang="en-US" dirty="0" err="1">
                <a:solidFill>
                  <a:schemeClr val="bg1"/>
                </a:solidFill>
                <a:latin typeface="+mn-lt"/>
              </a:rPr>
              <a:t>programme</a:t>
            </a:r>
            <a:r>
              <a:rPr lang="en-US" dirty="0">
                <a:solidFill>
                  <a:schemeClr val="bg1"/>
                </a:solidFill>
                <a:latin typeface="+mn-lt"/>
              </a:rPr>
              <a:t> </a:t>
            </a:r>
            <a:r>
              <a:rPr lang="en-US" dirty="0">
                <a:solidFill>
                  <a:srgbClr val="FFFF00"/>
                </a:solidFill>
                <a:latin typeface="+mn-lt"/>
              </a:rPr>
              <a:t>to explore the Martian environment. </a:t>
            </a:r>
          </a:p>
          <a:p>
            <a:endParaRPr lang="en-US" dirty="0">
              <a:solidFill>
                <a:schemeClr val="bg1"/>
              </a:solidFill>
              <a:latin typeface="+mn-lt"/>
            </a:endParaRPr>
          </a:p>
          <a:p>
            <a:r>
              <a:rPr lang="en-US" dirty="0">
                <a:solidFill>
                  <a:schemeClr val="bg1"/>
                </a:solidFill>
                <a:latin typeface="+mn-lt"/>
              </a:rPr>
              <a:t>The </a:t>
            </a:r>
            <a:r>
              <a:rPr lang="en-US" dirty="0" err="1">
                <a:solidFill>
                  <a:schemeClr val="bg1"/>
                </a:solidFill>
                <a:latin typeface="+mn-lt"/>
              </a:rPr>
              <a:t>ExoMars</a:t>
            </a:r>
            <a:r>
              <a:rPr lang="en-US" dirty="0">
                <a:solidFill>
                  <a:schemeClr val="bg1"/>
                </a:solidFill>
                <a:latin typeface="+mn-lt"/>
              </a:rPr>
              <a:t> Rover mission will pioneer new ways to explore the surface of Mars and carry out advanced science</a:t>
            </a:r>
            <a:r>
              <a:rPr lang="en-US" dirty="0">
                <a:solidFill>
                  <a:srgbClr val="FFFF00"/>
                </a:solidFill>
                <a:latin typeface="+mn-lt"/>
              </a:rPr>
              <a:t>, looking for evidence of past or present life.</a:t>
            </a:r>
          </a:p>
        </p:txBody>
      </p:sp>
    </p:spTree>
    <p:extLst>
      <p:ext uri="{BB962C8B-B14F-4D97-AF65-F5344CB8AC3E}">
        <p14:creationId xmlns:p14="http://schemas.microsoft.com/office/powerpoint/2010/main" val="329193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Looking</a:t>
            </a:r>
            <a:r>
              <a:rPr lang="fr-FR" dirty="0"/>
              <a:t> for life on Mars </a:t>
            </a:r>
            <a:r>
              <a:rPr lang="fr-FR" dirty="0" err="1"/>
              <a:t>with</a:t>
            </a:r>
            <a:r>
              <a:rPr lang="fr-FR" dirty="0"/>
              <a:t> </a:t>
            </a:r>
            <a:r>
              <a:rPr lang="fr-FR" dirty="0" smtClean="0"/>
              <a:t>the </a:t>
            </a:r>
            <a:r>
              <a:rPr lang="fr-FR" dirty="0" err="1" smtClean="0"/>
              <a:t>ExoMars</a:t>
            </a:r>
            <a:r>
              <a:rPr lang="fr-FR" dirty="0" smtClean="0"/>
              <a:t> Rover</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29</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5"/>
          <p:cNvSpPr txBox="1"/>
          <p:nvPr/>
        </p:nvSpPr>
        <p:spPr>
          <a:xfrm>
            <a:off x="3721399" y="1413777"/>
            <a:ext cx="4749201"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err="1" smtClean="0">
                <a:solidFill>
                  <a:schemeClr val="bg1"/>
                </a:solidFill>
                <a:latin typeface="Arial"/>
                <a:cs typeface="+mn-cs"/>
              </a:rPr>
              <a:t>ExoMars</a:t>
            </a:r>
            <a:r>
              <a:rPr lang="fr-FR" sz="1600" b="1" kern="0" dirty="0" smtClean="0">
                <a:solidFill>
                  <a:schemeClr val="bg1"/>
                </a:solidFill>
                <a:latin typeface="Arial"/>
                <a:cs typeface="+mn-cs"/>
              </a:rPr>
              <a:t> Rover </a:t>
            </a:r>
            <a:r>
              <a:rPr lang="fr-FR" sz="1600" b="1" kern="0" dirty="0" err="1" smtClean="0">
                <a:solidFill>
                  <a:schemeClr val="bg1"/>
                </a:solidFill>
                <a:latin typeface="Arial"/>
                <a:cs typeface="+mn-cs"/>
              </a:rPr>
              <a:t>Rosalind</a:t>
            </a:r>
            <a:r>
              <a:rPr lang="fr-FR" sz="1600" b="1" kern="0" dirty="0" smtClean="0">
                <a:solidFill>
                  <a:schemeClr val="bg1"/>
                </a:solidFill>
                <a:latin typeface="Arial"/>
                <a:cs typeface="+mn-cs"/>
              </a:rPr>
              <a:t> Franklin…</a:t>
            </a:r>
          </a:p>
        </p:txBody>
      </p:sp>
      <p:pic>
        <p:nvPicPr>
          <p:cNvPr id="9" name="Picture 2" descr="C:\Users\bacquet_c\Downloads\mars-rove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5051" y="1375271"/>
            <a:ext cx="381812" cy="38181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140638" y="3668298"/>
            <a:ext cx="4622940"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 </a:t>
            </a:r>
            <a:r>
              <a:rPr lang="en-US" sz="1400" dirty="0">
                <a:solidFill>
                  <a:schemeClr val="bg1"/>
                </a:solidFill>
                <a:latin typeface="Arial" panose="020B0604020202020204" pitchFamily="34" charset="0"/>
              </a:rPr>
              <a:t>carries nine experiments to </a:t>
            </a:r>
            <a:r>
              <a:rPr lang="en-US" sz="1400" dirty="0" err="1">
                <a:solidFill>
                  <a:schemeClr val="bg1"/>
                </a:solidFill>
                <a:latin typeface="Arial" panose="020B0604020202020204" pitchFamily="34" charset="0"/>
              </a:rPr>
              <a:t>analyse</a:t>
            </a:r>
            <a:r>
              <a:rPr lang="en-US" sz="1400" dirty="0">
                <a:solidFill>
                  <a:schemeClr val="bg1"/>
                </a:solidFill>
                <a:latin typeface="Arial" panose="020B0604020202020204" pitchFamily="34" charset="0"/>
              </a:rPr>
              <a:t> the </a:t>
            </a:r>
            <a:r>
              <a:rPr lang="en-US" sz="1400" b="1" dirty="0">
                <a:solidFill>
                  <a:srgbClr val="00B0F0"/>
                </a:solidFill>
                <a:latin typeface="Arial" panose="020B0604020202020204" pitchFamily="34" charset="0"/>
              </a:rPr>
              <a:t>physical and chemical properties</a:t>
            </a:r>
            <a:r>
              <a:rPr lang="en-US" sz="1400" dirty="0">
                <a:solidFill>
                  <a:schemeClr val="bg1"/>
                </a:solidFill>
                <a:latin typeface="Arial" panose="020B0604020202020204" pitchFamily="34" charset="0"/>
              </a:rPr>
              <a:t> of Martian samples</a:t>
            </a:r>
            <a:endParaRPr lang="fr-FR" sz="1400" dirty="0">
              <a:solidFill>
                <a:schemeClr val="bg1"/>
              </a:solidFill>
              <a:latin typeface="Arial" panose="020B0604020202020204" pitchFamily="34" charset="0"/>
            </a:endParaRPr>
          </a:p>
        </p:txBody>
      </p:sp>
      <p:sp>
        <p:nvSpPr>
          <p:cNvPr id="23" name="Rectangle 22"/>
          <p:cNvSpPr/>
          <p:nvPr/>
        </p:nvSpPr>
        <p:spPr>
          <a:xfrm>
            <a:off x="1225471" y="2506236"/>
            <a:ext cx="4278858"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is named after the prominent scientist </a:t>
            </a:r>
            <a:r>
              <a:rPr lang="en-US" sz="1400" dirty="0" smtClean="0">
                <a:solidFill>
                  <a:schemeClr val="bg1"/>
                </a:solidFill>
                <a:latin typeface="Arial" panose="020B0604020202020204" pitchFamily="34" charset="0"/>
              </a:rPr>
              <a:t>who </a:t>
            </a:r>
            <a:r>
              <a:rPr lang="en-US" sz="1400" b="1" dirty="0" smtClean="0">
                <a:solidFill>
                  <a:srgbClr val="00B0F0"/>
                </a:solidFill>
                <a:latin typeface="Arial" panose="020B0604020202020204" pitchFamily="34" charset="0"/>
              </a:rPr>
              <a:t>discovered </a:t>
            </a:r>
            <a:r>
              <a:rPr lang="en-US" sz="1400" b="1" dirty="0">
                <a:solidFill>
                  <a:srgbClr val="00B0F0"/>
                </a:solidFill>
                <a:latin typeface="Arial" panose="020B0604020202020204" pitchFamily="34" charset="0"/>
              </a:rPr>
              <a:t>the structure of DNA</a:t>
            </a:r>
            <a:endParaRPr lang="fr-FR" sz="1400" b="1" dirty="0">
              <a:solidFill>
                <a:srgbClr val="00B0F0"/>
              </a:solidFill>
              <a:latin typeface="Arial" panose="020B0604020202020204" pitchFamily="34" charset="0"/>
            </a:endParaRPr>
          </a:p>
        </p:txBody>
      </p:sp>
      <p:sp>
        <p:nvSpPr>
          <p:cNvPr id="24" name="Rectangle 23"/>
          <p:cNvSpPr/>
          <p:nvPr/>
        </p:nvSpPr>
        <p:spPr>
          <a:xfrm>
            <a:off x="7378112" y="2497592"/>
            <a:ext cx="4283397"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is the first Mars rover specifically designed to find </a:t>
            </a:r>
            <a:r>
              <a:rPr lang="en-US" sz="1400" b="1" dirty="0">
                <a:solidFill>
                  <a:srgbClr val="00B0F0"/>
                </a:solidFill>
                <a:latin typeface="Arial" panose="020B0604020202020204" pitchFamily="34" charset="0"/>
              </a:rPr>
              <a:t>evidence of past or present life</a:t>
            </a:r>
            <a:endParaRPr lang="fr-FR" sz="1400" b="1" dirty="0">
              <a:solidFill>
                <a:srgbClr val="00B0F0"/>
              </a:solidFill>
              <a:latin typeface="Arial" panose="020B0604020202020204" pitchFamily="34" charset="0"/>
            </a:endParaRPr>
          </a:p>
        </p:txBody>
      </p:sp>
      <p:sp>
        <p:nvSpPr>
          <p:cNvPr id="25" name="Rectangle 24"/>
          <p:cNvSpPr/>
          <p:nvPr/>
        </p:nvSpPr>
        <p:spPr>
          <a:xfrm>
            <a:off x="1225471" y="4825878"/>
            <a:ext cx="4278858"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Has a </a:t>
            </a:r>
            <a:r>
              <a:rPr lang="en-US" sz="1400" b="1" dirty="0">
                <a:solidFill>
                  <a:srgbClr val="00B0F0"/>
                </a:solidFill>
                <a:latin typeface="Arial" panose="020B0604020202020204" pitchFamily="34" charset="0"/>
              </a:rPr>
              <a:t>two </a:t>
            </a:r>
            <a:r>
              <a:rPr lang="en-US" sz="1400" b="1" dirty="0" err="1">
                <a:solidFill>
                  <a:srgbClr val="00B0F0"/>
                </a:solidFill>
                <a:latin typeface="Arial" panose="020B0604020202020204" pitchFamily="34" charset="0"/>
              </a:rPr>
              <a:t>metre</a:t>
            </a:r>
            <a:r>
              <a:rPr lang="en-US" sz="1400" b="1" dirty="0">
                <a:solidFill>
                  <a:srgbClr val="00B0F0"/>
                </a:solidFill>
                <a:latin typeface="Arial" panose="020B0604020202020204" pitchFamily="34" charset="0"/>
              </a:rPr>
              <a:t> drill</a:t>
            </a:r>
            <a:r>
              <a:rPr lang="en-US" sz="1400" dirty="0">
                <a:solidFill>
                  <a:schemeClr val="bg1"/>
                </a:solidFill>
                <a:latin typeface="Arial" panose="020B0604020202020204" pitchFamily="34" charset="0"/>
              </a:rPr>
              <a:t> to collect samples from below the surface which </a:t>
            </a:r>
            <a:r>
              <a:rPr lang="en-US" sz="1400" dirty="0" smtClean="0">
                <a:solidFill>
                  <a:schemeClr val="bg1"/>
                </a:solidFill>
                <a:latin typeface="Arial" panose="020B0604020202020204" pitchFamily="34" charset="0"/>
              </a:rPr>
              <a:t>are protected </a:t>
            </a:r>
            <a:r>
              <a:rPr lang="en-US" sz="1400" dirty="0">
                <a:solidFill>
                  <a:schemeClr val="bg1"/>
                </a:solidFill>
                <a:latin typeface="Arial" panose="020B0604020202020204" pitchFamily="34" charset="0"/>
              </a:rPr>
              <a:t>from the </a:t>
            </a:r>
            <a:r>
              <a:rPr lang="en-US" sz="1400" b="1" dirty="0">
                <a:solidFill>
                  <a:srgbClr val="00B0F0"/>
                </a:solidFill>
                <a:latin typeface="Arial" panose="020B0604020202020204" pitchFamily="34" charset="0"/>
              </a:rPr>
              <a:t>harsh solar radiation</a:t>
            </a:r>
            <a:endParaRPr lang="fr-FR" sz="1400" b="1" dirty="0">
              <a:solidFill>
                <a:srgbClr val="00B0F0"/>
              </a:solidFill>
              <a:latin typeface="Arial" panose="020B0604020202020204" pitchFamily="34" charset="0"/>
            </a:endParaRPr>
          </a:p>
        </p:txBody>
      </p:sp>
      <p:sp>
        <p:nvSpPr>
          <p:cNvPr id="26" name="Rectangle 25"/>
          <p:cNvSpPr/>
          <p:nvPr/>
        </p:nvSpPr>
        <p:spPr>
          <a:xfrm>
            <a:off x="7489289" y="4800731"/>
            <a:ext cx="4308290"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cannot carry anything that could contaminate </a:t>
            </a:r>
            <a:r>
              <a:rPr lang="en-US" sz="1400" dirty="0" smtClean="0">
                <a:solidFill>
                  <a:schemeClr val="bg1"/>
                </a:solidFill>
                <a:latin typeface="Arial" panose="020B0604020202020204" pitchFamily="34" charset="0"/>
              </a:rPr>
              <a:t>Mars so it was </a:t>
            </a:r>
            <a:r>
              <a:rPr lang="en-US" sz="1400" dirty="0">
                <a:solidFill>
                  <a:schemeClr val="bg1"/>
                </a:solidFill>
                <a:latin typeface="Arial" panose="020B0604020202020204" pitchFamily="34" charset="0"/>
              </a:rPr>
              <a:t>manufactured in a </a:t>
            </a:r>
            <a:r>
              <a:rPr lang="en-US" sz="1400" b="1" dirty="0">
                <a:solidFill>
                  <a:srgbClr val="00B0F0"/>
                </a:solidFill>
                <a:latin typeface="Arial" panose="020B0604020202020204" pitchFamily="34" charset="0"/>
              </a:rPr>
              <a:t>special clean facility</a:t>
            </a:r>
            <a:endParaRPr lang="fr-FR" sz="1400" b="1" dirty="0">
              <a:solidFill>
                <a:srgbClr val="00B0F0"/>
              </a:solidFill>
              <a:latin typeface="Arial" panose="020B0604020202020204" pitchFamily="34" charset="0"/>
            </a:endParaRPr>
          </a:p>
        </p:txBody>
      </p:sp>
      <p:pic>
        <p:nvPicPr>
          <p:cNvPr id="27" name="Picture 3" descr="C:\Users\bacquet_c\Downloads\d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082" y="240853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bacquet_c\Downloads\chemistr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4505" y="356990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bacquet_c\Downloads\dril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7281" y="479849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4274" y="4810063"/>
            <a:ext cx="720000" cy="720000"/>
          </a:xfrm>
          <a:prstGeom prst="rect">
            <a:avLst/>
          </a:prstGeom>
        </p:spPr>
      </p:pic>
      <p:pic>
        <p:nvPicPr>
          <p:cNvPr id="1026" name="Picture 2" descr="C:\Users\bacquet_c\Downloads\heartbea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60440" y="2399202"/>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6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Imag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9770" y="440121"/>
            <a:ext cx="3960470" cy="5921094"/>
          </a:xfrm>
          <a:prstGeom prst="rect">
            <a:avLst/>
          </a:prstGeom>
        </p:spPr>
      </p:pic>
      <p:sp>
        <p:nvSpPr>
          <p:cNvPr id="10" name="Rectangle 9"/>
          <p:cNvSpPr/>
          <p:nvPr/>
        </p:nvSpPr>
        <p:spPr>
          <a:xfrm>
            <a:off x="4159657" y="404439"/>
            <a:ext cx="300583" cy="5956775"/>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460240" y="3121216"/>
            <a:ext cx="6817360" cy="523220"/>
          </a:xfrm>
          <a:prstGeom prst="rect">
            <a:avLst/>
          </a:prstGeom>
        </p:spPr>
        <p:txBody>
          <a:bodyPr wrap="square">
            <a:spAutoFit/>
          </a:bodyPr>
          <a:lstStyle/>
          <a:p>
            <a:r>
              <a:rPr lang="fr-FR" sz="2800" dirty="0" err="1" smtClean="0">
                <a:solidFill>
                  <a:schemeClr val="bg1"/>
                </a:solidFill>
              </a:rPr>
              <a:t>Why</a:t>
            </a:r>
            <a:r>
              <a:rPr lang="fr-FR" sz="2800" dirty="0" smtClean="0">
                <a:solidFill>
                  <a:schemeClr val="bg1"/>
                </a:solidFill>
              </a:rPr>
              <a:t> do </a:t>
            </a:r>
            <a:r>
              <a:rPr lang="fr-FR" sz="2800" dirty="0" err="1" smtClean="0">
                <a:solidFill>
                  <a:schemeClr val="bg1"/>
                </a:solidFill>
              </a:rPr>
              <a:t>we</a:t>
            </a:r>
            <a:r>
              <a:rPr lang="fr-FR" sz="2800" dirty="0" smtClean="0">
                <a:solidFill>
                  <a:schemeClr val="bg1"/>
                </a:solidFill>
              </a:rPr>
              <a:t> explore Space?</a:t>
            </a:r>
            <a:endParaRPr lang="fr-FR" sz="2800" dirty="0">
              <a:solidFill>
                <a:schemeClr val="bg1"/>
              </a:solidFill>
            </a:endParaRPr>
          </a:p>
        </p:txBody>
      </p:sp>
    </p:spTree>
    <p:extLst>
      <p:ext uri="{BB962C8B-B14F-4D97-AF65-F5344CB8AC3E}">
        <p14:creationId xmlns:p14="http://schemas.microsoft.com/office/powerpoint/2010/main" val="2241066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Looking</a:t>
            </a:r>
            <a:r>
              <a:rPr lang="fr-FR" dirty="0"/>
              <a:t> for life on Mars </a:t>
            </a:r>
            <a:r>
              <a:rPr lang="fr-FR" dirty="0" err="1"/>
              <a:t>with</a:t>
            </a:r>
            <a:r>
              <a:rPr lang="fr-FR" dirty="0"/>
              <a:t> </a:t>
            </a:r>
            <a:r>
              <a:rPr lang="fr-FR" dirty="0" err="1"/>
              <a:t>ExoMars</a:t>
            </a:r>
            <a:r>
              <a:rPr lang="fr-FR" dirty="0"/>
              <a:t> Rover - </a:t>
            </a:r>
            <a:r>
              <a:rPr lang="fr-FR" dirty="0" err="1"/>
              <a:t>Rosalind</a:t>
            </a:r>
            <a:r>
              <a:rPr lang="fr-FR" dirty="0"/>
              <a:t> Franklin</a:t>
            </a:r>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30</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5"/>
          <p:cNvSpPr txBox="1"/>
          <p:nvPr/>
        </p:nvSpPr>
        <p:spPr>
          <a:xfrm>
            <a:off x="3721399" y="1413777"/>
            <a:ext cx="4749201"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err="1" smtClean="0">
                <a:solidFill>
                  <a:schemeClr val="bg1"/>
                </a:solidFill>
                <a:latin typeface="Arial"/>
                <a:cs typeface="+mn-cs"/>
              </a:rPr>
              <a:t>ExoMars</a:t>
            </a:r>
            <a:r>
              <a:rPr lang="fr-FR" sz="1600" b="1" kern="0" dirty="0" smtClean="0">
                <a:solidFill>
                  <a:schemeClr val="bg1"/>
                </a:solidFill>
                <a:latin typeface="Arial"/>
                <a:cs typeface="+mn-cs"/>
              </a:rPr>
              <a:t> Rover </a:t>
            </a:r>
            <a:r>
              <a:rPr lang="fr-FR" sz="1600" b="1" kern="0" dirty="0" err="1" smtClean="0">
                <a:solidFill>
                  <a:schemeClr val="bg1"/>
                </a:solidFill>
                <a:latin typeface="Arial"/>
                <a:cs typeface="+mn-cs"/>
              </a:rPr>
              <a:t>Rosalind</a:t>
            </a:r>
            <a:r>
              <a:rPr lang="fr-FR" sz="1600" b="1" kern="0" dirty="0" smtClean="0">
                <a:solidFill>
                  <a:schemeClr val="bg1"/>
                </a:solidFill>
                <a:latin typeface="Arial"/>
                <a:cs typeface="+mn-cs"/>
              </a:rPr>
              <a:t> Franklin…</a:t>
            </a:r>
          </a:p>
        </p:txBody>
      </p:sp>
      <p:pic>
        <p:nvPicPr>
          <p:cNvPr id="9" name="Picture 2" descr="C:\Users\bacquet_c\Downloads\mars-rove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5051" y="1375271"/>
            <a:ext cx="381812" cy="3818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73008" y="3703544"/>
            <a:ext cx="4424128"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 </a:t>
            </a:r>
            <a:r>
              <a:rPr lang="en-US" sz="1400" dirty="0">
                <a:solidFill>
                  <a:schemeClr val="bg1"/>
                </a:solidFill>
                <a:latin typeface="Arial" panose="020B0604020202020204" pitchFamily="34" charset="0"/>
              </a:rPr>
              <a:t>has </a:t>
            </a:r>
            <a:r>
              <a:rPr lang="en-US" sz="1400" b="1" dirty="0">
                <a:solidFill>
                  <a:srgbClr val="00B0F0"/>
                </a:solidFill>
                <a:latin typeface="Arial" panose="020B0604020202020204" pitchFamily="34" charset="0"/>
              </a:rPr>
              <a:t>6 flexible metal wheels </a:t>
            </a:r>
            <a:r>
              <a:rPr lang="en-US" sz="1400" dirty="0">
                <a:solidFill>
                  <a:schemeClr val="bg1"/>
                </a:solidFill>
                <a:latin typeface="Arial" panose="020B0604020202020204" pitchFamily="34" charset="0"/>
              </a:rPr>
              <a:t>as rubber cannot be sent to Mars because it is an organic material</a:t>
            </a:r>
            <a:endParaRPr lang="fr-FR" sz="1400" dirty="0">
              <a:solidFill>
                <a:schemeClr val="bg1"/>
              </a:solidFill>
              <a:latin typeface="Arial" panose="020B0604020202020204" pitchFamily="34" charset="0"/>
            </a:endParaRPr>
          </a:p>
        </p:txBody>
      </p:sp>
      <p:sp>
        <p:nvSpPr>
          <p:cNvPr id="11" name="Rectangle 10"/>
          <p:cNvSpPr/>
          <p:nvPr/>
        </p:nvSpPr>
        <p:spPr>
          <a:xfrm>
            <a:off x="998245" y="2498579"/>
            <a:ext cx="5013084"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a:t>
            </a:r>
            <a:r>
              <a:rPr lang="en-US" sz="1400" dirty="0" smtClean="0">
                <a:solidFill>
                  <a:schemeClr val="bg1"/>
                </a:solidFill>
                <a:latin typeface="Arial" panose="020B0604020202020204" pitchFamily="34" charset="0"/>
              </a:rPr>
              <a:t>has </a:t>
            </a:r>
            <a:r>
              <a:rPr lang="en-US" sz="1400" dirty="0">
                <a:solidFill>
                  <a:schemeClr val="bg1"/>
                </a:solidFill>
                <a:latin typeface="Arial" panose="020B0604020202020204" pitchFamily="34" charset="0"/>
              </a:rPr>
              <a:t>to withstand night-time temperatures down to </a:t>
            </a:r>
            <a:r>
              <a:rPr lang="en-US" sz="1400" b="1" dirty="0">
                <a:solidFill>
                  <a:srgbClr val="00B0F0"/>
                </a:solidFill>
                <a:latin typeface="Arial" panose="020B0604020202020204" pitchFamily="34" charset="0"/>
              </a:rPr>
              <a:t>-120°C </a:t>
            </a:r>
            <a:r>
              <a:rPr lang="en-US" sz="1400" dirty="0">
                <a:solidFill>
                  <a:schemeClr val="bg1"/>
                </a:solidFill>
                <a:latin typeface="Arial" panose="020B0604020202020204" pitchFamily="34" charset="0"/>
              </a:rPr>
              <a:t>and day-time temperatures up to </a:t>
            </a:r>
            <a:r>
              <a:rPr lang="en-US" sz="1400" b="1" dirty="0">
                <a:solidFill>
                  <a:srgbClr val="00B0F0"/>
                </a:solidFill>
                <a:latin typeface="Arial" panose="020B0604020202020204" pitchFamily="34" charset="0"/>
              </a:rPr>
              <a:t>-50˚C to 40˚C</a:t>
            </a:r>
            <a:endParaRPr lang="fr-FR" sz="1400" b="1" dirty="0">
              <a:solidFill>
                <a:srgbClr val="00B0F0"/>
              </a:solidFill>
              <a:latin typeface="Arial" panose="020B0604020202020204" pitchFamily="34" charset="0"/>
            </a:endParaRPr>
          </a:p>
        </p:txBody>
      </p:sp>
      <p:sp>
        <p:nvSpPr>
          <p:cNvPr id="12" name="Rectangle 11"/>
          <p:cNvSpPr/>
          <p:nvPr/>
        </p:nvSpPr>
        <p:spPr>
          <a:xfrm>
            <a:off x="7136941" y="2374067"/>
            <a:ext cx="4514253"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a:t>
            </a:r>
            <a:r>
              <a:rPr lang="en-US" sz="1400" dirty="0" smtClean="0">
                <a:solidFill>
                  <a:schemeClr val="bg1"/>
                </a:solidFill>
                <a:latin typeface="Arial" panose="020B0604020202020204" pitchFamily="34" charset="0"/>
              </a:rPr>
              <a:t>travels </a:t>
            </a:r>
            <a:r>
              <a:rPr lang="en-US" sz="1400" dirty="0">
                <a:solidFill>
                  <a:schemeClr val="bg1"/>
                </a:solidFill>
                <a:latin typeface="Arial" panose="020B0604020202020204" pitchFamily="34" charset="0"/>
              </a:rPr>
              <a:t>at a maximum speed of </a:t>
            </a:r>
            <a:r>
              <a:rPr lang="en-US" sz="1400" b="1" dirty="0">
                <a:solidFill>
                  <a:srgbClr val="00B0F0"/>
                </a:solidFill>
                <a:latin typeface="Arial" panose="020B0604020202020204" pitchFamily="34" charset="0"/>
              </a:rPr>
              <a:t>2 </a:t>
            </a:r>
            <a:r>
              <a:rPr lang="en-US" sz="1400" b="1" dirty="0" err="1">
                <a:solidFill>
                  <a:srgbClr val="00B0F0"/>
                </a:solidFill>
                <a:latin typeface="Arial" panose="020B0604020202020204" pitchFamily="34" charset="0"/>
              </a:rPr>
              <a:t>centimetres</a:t>
            </a:r>
            <a:r>
              <a:rPr lang="en-US" sz="1400" b="1" dirty="0">
                <a:solidFill>
                  <a:srgbClr val="00B0F0"/>
                </a:solidFill>
                <a:latin typeface="Arial" panose="020B0604020202020204" pitchFamily="34" charset="0"/>
              </a:rPr>
              <a:t> per second</a:t>
            </a:r>
            <a:r>
              <a:rPr lang="en-US" sz="1400" dirty="0">
                <a:solidFill>
                  <a:schemeClr val="bg1"/>
                </a:solidFill>
                <a:latin typeface="Arial" panose="020B0604020202020204" pitchFamily="34" charset="0"/>
              </a:rPr>
              <a:t> on flat ground and is expected to travel up to 4km over the 6-month mission</a:t>
            </a:r>
            <a:endParaRPr lang="fr-FR" sz="1400" dirty="0">
              <a:solidFill>
                <a:schemeClr val="bg1"/>
              </a:solidFill>
              <a:latin typeface="Arial" panose="020B0604020202020204" pitchFamily="34" charset="0"/>
            </a:endParaRPr>
          </a:p>
        </p:txBody>
      </p:sp>
      <p:sp>
        <p:nvSpPr>
          <p:cNvPr id="13" name="Rectangle 12"/>
          <p:cNvSpPr/>
          <p:nvPr/>
        </p:nvSpPr>
        <p:spPr>
          <a:xfrm>
            <a:off x="1091880" y="5098845"/>
            <a:ext cx="4783987"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communicates with Earth </a:t>
            </a:r>
            <a:r>
              <a:rPr lang="en-US" sz="1400" b="1" dirty="0">
                <a:solidFill>
                  <a:srgbClr val="00B0F0"/>
                </a:solidFill>
                <a:latin typeface="Arial" panose="020B0604020202020204" pitchFamily="34" charset="0"/>
              </a:rPr>
              <a:t>twice </a:t>
            </a:r>
            <a:r>
              <a:rPr lang="en-US" sz="1400" b="1" dirty="0" smtClean="0">
                <a:solidFill>
                  <a:srgbClr val="00B0F0"/>
                </a:solidFill>
                <a:latin typeface="Arial" panose="020B0604020202020204" pitchFamily="34" charset="0"/>
              </a:rPr>
              <a:t>every </a:t>
            </a:r>
            <a:r>
              <a:rPr lang="en-US" sz="1400" b="1" dirty="0">
                <a:solidFill>
                  <a:srgbClr val="00B0F0"/>
                </a:solidFill>
                <a:latin typeface="Arial" panose="020B0604020202020204" pitchFamily="34" charset="0"/>
              </a:rPr>
              <a:t>Martian day </a:t>
            </a:r>
            <a:r>
              <a:rPr lang="en-US" sz="1400" dirty="0" smtClean="0">
                <a:solidFill>
                  <a:schemeClr val="bg1"/>
                </a:solidFill>
                <a:latin typeface="Arial" panose="020B0604020202020204" pitchFamily="34" charset="0"/>
              </a:rPr>
              <a:t>via </a:t>
            </a:r>
            <a:r>
              <a:rPr lang="en-US" sz="1400" dirty="0">
                <a:solidFill>
                  <a:schemeClr val="bg1"/>
                </a:solidFill>
                <a:latin typeface="Arial" panose="020B0604020202020204" pitchFamily="34" charset="0"/>
              </a:rPr>
              <a:t>a radio link using orbiting satellites</a:t>
            </a:r>
            <a:endParaRPr lang="fr-FR" sz="1400" dirty="0">
              <a:solidFill>
                <a:schemeClr val="bg1"/>
              </a:solidFill>
              <a:latin typeface="Arial" panose="020B0604020202020204" pitchFamily="34" charset="0"/>
            </a:endParaRPr>
          </a:p>
        </p:txBody>
      </p:sp>
      <p:sp>
        <p:nvSpPr>
          <p:cNvPr id="14" name="Rectangle 13"/>
          <p:cNvSpPr/>
          <p:nvPr/>
        </p:nvSpPr>
        <p:spPr>
          <a:xfrm>
            <a:off x="7257083" y="4991123"/>
            <a:ext cx="4540488"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a:t>
            </a:r>
            <a:r>
              <a:rPr lang="en-US" sz="1400" dirty="0" smtClean="0">
                <a:solidFill>
                  <a:schemeClr val="bg1"/>
                </a:solidFill>
                <a:latin typeface="Arial" panose="020B0604020202020204" pitchFamily="34" charset="0"/>
              </a:rPr>
              <a:t>may </a:t>
            </a:r>
            <a:r>
              <a:rPr lang="en-US" sz="1400" dirty="0">
                <a:solidFill>
                  <a:schemeClr val="bg1"/>
                </a:solidFill>
                <a:latin typeface="Arial" panose="020B0604020202020204" pitchFamily="34" charset="0"/>
              </a:rPr>
              <a:t>have a </a:t>
            </a:r>
            <a:r>
              <a:rPr lang="en-US" sz="1400" b="1" dirty="0">
                <a:solidFill>
                  <a:srgbClr val="00B0F0"/>
                </a:solidFill>
                <a:latin typeface="Arial" panose="020B0604020202020204" pitchFamily="34" charset="0"/>
              </a:rPr>
              <a:t>radio signal delay of up to 20 minutes </a:t>
            </a:r>
            <a:r>
              <a:rPr lang="en-US" sz="1400" dirty="0">
                <a:solidFill>
                  <a:schemeClr val="bg1"/>
                </a:solidFill>
                <a:latin typeface="Arial" panose="020B0604020202020204" pitchFamily="34" charset="0"/>
              </a:rPr>
              <a:t>each way between Earth and </a:t>
            </a:r>
            <a:r>
              <a:rPr lang="en-US" sz="1400" dirty="0" smtClean="0">
                <a:solidFill>
                  <a:schemeClr val="bg1"/>
                </a:solidFill>
                <a:latin typeface="Arial" panose="020B0604020202020204" pitchFamily="34" charset="0"/>
              </a:rPr>
              <a:t>Mars</a:t>
            </a:r>
            <a:endParaRPr lang="fr-FR" sz="1400" dirty="0">
              <a:solidFill>
                <a:schemeClr val="bg1"/>
              </a:solidFill>
              <a:latin typeface="Arial" panose="020B0604020202020204" pitchFamily="34" charset="0"/>
            </a:endParaRPr>
          </a:p>
        </p:txBody>
      </p:sp>
      <p:pic>
        <p:nvPicPr>
          <p:cNvPr id="15" name="Picture 3" descr="C:\Users\bacquet_c\Downloads\thermomet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310" y="240566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bacquet_c\Downloads\pressur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6173" y="240566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bacquet_c\Downloads\tir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45023" y="360515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bacquet_c\Downloads\spac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677" y="498415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bacquet_c\Downloads\radi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29098" y="493558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54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pour une image  15"/>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12" name="Espace réservé du texte 11"/>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31</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4" name="Espace réservé pour une image  13"/>
          <p:cNvSpPr>
            <a:spLocks noGrp="1"/>
          </p:cNvSpPr>
          <p:nvPr>
            <p:ph type="pic" sz="quarter" idx="15"/>
          </p:nvPr>
        </p:nvSpPr>
        <p:spPr/>
      </p:sp>
      <p:sp>
        <p:nvSpPr>
          <p:cNvPr id="15" name="Espace réservé pour une image  14"/>
          <p:cNvSpPr>
            <a:spLocks noGrp="1"/>
          </p:cNvSpPr>
          <p:nvPr>
            <p:ph type="pic" sz="quarter" idx="16"/>
          </p:nvPr>
        </p:nvSpPr>
        <p:spPr/>
      </p:sp>
      <p:sp>
        <p:nvSpPr>
          <p:cNvPr id="2" name="Titre 1"/>
          <p:cNvSpPr>
            <a:spLocks noGrp="1"/>
          </p:cNvSpPr>
          <p:nvPr>
            <p:ph type="title" idx="4294967295"/>
          </p:nvPr>
        </p:nvSpPr>
        <p:spPr>
          <a:xfrm>
            <a:off x="259977" y="350838"/>
            <a:ext cx="11231563" cy="900112"/>
          </a:xfrm>
        </p:spPr>
        <p:txBody>
          <a:bodyPr/>
          <a:lstStyle/>
          <a:p>
            <a:r>
              <a:rPr lang="fr-FR" dirty="0">
                <a:solidFill>
                  <a:schemeClr val="bg1"/>
                </a:solidFill>
              </a:rPr>
              <a:t>Mars </a:t>
            </a:r>
            <a:r>
              <a:rPr lang="fr-FR" dirty="0" err="1">
                <a:solidFill>
                  <a:schemeClr val="bg1"/>
                </a:solidFill>
              </a:rPr>
              <a:t>Sample</a:t>
            </a:r>
            <a:r>
              <a:rPr lang="fr-FR" dirty="0">
                <a:solidFill>
                  <a:schemeClr val="bg1"/>
                </a:solidFill>
              </a:rPr>
              <a:t> Return, </a:t>
            </a:r>
            <a:r>
              <a:rPr lang="fr-FR" dirty="0" err="1">
                <a:solidFill>
                  <a:schemeClr val="bg1"/>
                </a:solidFill>
              </a:rPr>
              <a:t>bringing</a:t>
            </a:r>
            <a:r>
              <a:rPr lang="fr-FR" dirty="0">
                <a:solidFill>
                  <a:schemeClr val="bg1"/>
                </a:solidFill>
              </a:rPr>
              <a:t> Mars down to </a:t>
            </a:r>
            <a:r>
              <a:rPr lang="fr-FR" dirty="0" err="1">
                <a:solidFill>
                  <a:schemeClr val="bg1"/>
                </a:solidFill>
              </a:rPr>
              <a:t>Earth</a:t>
            </a:r>
            <a:endParaRPr lang="fr-FR" dirty="0">
              <a:solidFill>
                <a:schemeClr val="bg1"/>
              </a:solidFill>
            </a:endParaRPr>
          </a:p>
        </p:txBody>
      </p:sp>
    </p:spTree>
    <p:extLst>
      <p:ext uri="{BB962C8B-B14F-4D97-AF65-F5344CB8AC3E}">
        <p14:creationId xmlns:p14="http://schemas.microsoft.com/office/powerpoint/2010/main" val="2468576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a:t>Mars </a:t>
            </a:r>
            <a:r>
              <a:rPr lang="fr-FR" dirty="0" err="1"/>
              <a:t>Sample</a:t>
            </a:r>
            <a:r>
              <a:rPr lang="fr-FR" dirty="0"/>
              <a:t> Return, </a:t>
            </a:r>
            <a:r>
              <a:rPr lang="fr-FR" dirty="0" err="1"/>
              <a:t>bringing</a:t>
            </a:r>
            <a:r>
              <a:rPr lang="fr-FR" dirty="0"/>
              <a:t> Mars down to </a:t>
            </a:r>
            <a:r>
              <a:rPr lang="fr-FR" dirty="0" err="1"/>
              <a:t>Earth</a:t>
            </a:r>
            <a:endParaRPr lang="fr-FR" dirty="0"/>
          </a:p>
        </p:txBody>
      </p:sp>
      <p:sp>
        <p:nvSpPr>
          <p:cNvPr id="11" name="Espace réservé du texte 10"/>
          <p:cNvSpPr>
            <a:spLocks noGrp="1"/>
          </p:cNvSpPr>
          <p:nvPr>
            <p:ph type="body" sz="quarter" idx="13"/>
          </p:nvPr>
        </p:nvSpPr>
        <p:spPr/>
        <p:txBody>
          <a:bodyPr/>
          <a:lstStyle/>
          <a:p>
            <a:endParaRPr lang="fr-FR"/>
          </a:p>
        </p:txBody>
      </p:sp>
      <p:sp>
        <p:nvSpPr>
          <p:cNvPr id="4" name="Espace réservé du numéro de diapositive 3"/>
          <p:cNvSpPr>
            <a:spLocks noGrp="1"/>
          </p:cNvSpPr>
          <p:nvPr>
            <p:ph type="sldNum" sz="quarter" idx="4"/>
          </p:nvPr>
        </p:nvSpPr>
        <p:spPr/>
        <p:txBody>
          <a:bodyPr/>
          <a:lstStyle/>
          <a:p>
            <a:fld id="{877C2003-2E6E-4ABC-B270-3E95A87ADF8A}" type="slidenum">
              <a:rPr lang="en-GB" noProof="0" smtClean="0"/>
              <a:t>32</a:t>
            </a:fld>
            <a:endParaRPr lang="en-GB" noProof="0"/>
          </a:p>
        </p:txBody>
      </p:sp>
      <p:sp>
        <p:nvSpPr>
          <p:cNvPr id="5" name="Espace réservé du pied de page 4"/>
          <p:cNvSpPr>
            <a:spLocks noGrp="1"/>
          </p:cNvSpPr>
          <p:nvPr>
            <p:ph type="ftr" sz="quarter" idx="3"/>
          </p:nvPr>
        </p:nvSpPr>
        <p:spPr/>
        <p:txBody>
          <a:bodyPr/>
          <a:lstStyle/>
          <a:p>
            <a:r>
              <a:rPr lang="en-GB" noProof="0" smtClean="0">
                <a:solidFill>
                  <a:srgbClr val="000000">
                    <a:tint val="75000"/>
                  </a:srgbClr>
                </a:solidFill>
              </a:rPr>
              <a:t>© Copyright Airbus (Specify your Legal Entity YEAR) / </a:t>
            </a:r>
            <a:r>
              <a:rPr lang="en-GB" noProof="0" smtClean="0"/>
              <a:t>Presentation title runs here (go to Header and Footer to edit this text)</a:t>
            </a:r>
            <a:endParaRPr lang="en-GB" noProof="0"/>
          </a:p>
        </p:txBody>
      </p:sp>
      <p:sp>
        <p:nvSpPr>
          <p:cNvPr id="6" name="Espace réservé de la date 5"/>
          <p:cNvSpPr>
            <a:spLocks noGrp="1"/>
          </p:cNvSpPr>
          <p:nvPr>
            <p:ph type="dt" sz="half" idx="2"/>
          </p:nvPr>
        </p:nvSpPr>
        <p:spPr/>
        <p:txBody>
          <a:bodyPr/>
          <a:lstStyle/>
          <a:p>
            <a:r>
              <a:rPr lang="en-GB" noProof="0" smtClean="0"/>
              <a:t>DD MONTH YEAR</a:t>
            </a:r>
            <a:endParaRPr lang="en-GB" noProof="0"/>
          </a:p>
        </p:txBody>
      </p:sp>
      <p:sp>
        <p:nvSpPr>
          <p:cNvPr id="12" name="ZoneTexte 21"/>
          <p:cNvSpPr txBox="1"/>
          <p:nvPr/>
        </p:nvSpPr>
        <p:spPr>
          <a:xfrm>
            <a:off x="3777859" y="1318206"/>
            <a:ext cx="4749201"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smtClean="0">
                <a:solidFill>
                  <a:schemeClr val="bg1"/>
                </a:solidFill>
                <a:latin typeface="Arial"/>
                <a:cs typeface="+mn-cs"/>
              </a:rPr>
              <a:t>Mars </a:t>
            </a:r>
            <a:r>
              <a:rPr lang="fr-FR" sz="1600" b="1" kern="0" dirty="0" err="1" smtClean="0">
                <a:solidFill>
                  <a:schemeClr val="bg1"/>
                </a:solidFill>
                <a:latin typeface="Arial"/>
                <a:cs typeface="+mn-cs"/>
              </a:rPr>
              <a:t>Sample</a:t>
            </a:r>
            <a:r>
              <a:rPr lang="fr-FR" sz="1600" b="1" kern="0" dirty="0" smtClean="0">
                <a:solidFill>
                  <a:schemeClr val="bg1"/>
                </a:solidFill>
                <a:latin typeface="Arial"/>
                <a:cs typeface="+mn-cs"/>
              </a:rPr>
              <a:t> Return – </a:t>
            </a:r>
            <a:r>
              <a:rPr lang="fr-FR" sz="1600" b="1" kern="0" dirty="0" err="1" smtClean="0">
                <a:solidFill>
                  <a:schemeClr val="bg1"/>
                </a:solidFill>
                <a:latin typeface="Arial"/>
                <a:cs typeface="+mn-cs"/>
              </a:rPr>
              <a:t>Earth</a:t>
            </a:r>
            <a:r>
              <a:rPr lang="fr-FR" sz="1600" b="1" kern="0" dirty="0" smtClean="0">
                <a:solidFill>
                  <a:schemeClr val="bg1"/>
                </a:solidFill>
                <a:latin typeface="Arial"/>
                <a:cs typeface="+mn-cs"/>
              </a:rPr>
              <a:t> Return Orbiter…</a:t>
            </a:r>
          </a:p>
        </p:txBody>
      </p:sp>
      <p:pic>
        <p:nvPicPr>
          <p:cNvPr id="13" name="Imag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1391" y="1220060"/>
            <a:ext cx="491338" cy="491338"/>
          </a:xfrm>
          <a:prstGeom prst="rect">
            <a:avLst/>
          </a:prstGeom>
        </p:spPr>
      </p:pic>
      <p:sp>
        <p:nvSpPr>
          <p:cNvPr id="14" name="Rectangle 13"/>
          <p:cNvSpPr/>
          <p:nvPr/>
        </p:nvSpPr>
        <p:spPr>
          <a:xfrm>
            <a:off x="2022809" y="2296094"/>
            <a:ext cx="6655524"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…is part of an incredible international campaign involving </a:t>
            </a:r>
            <a:r>
              <a:rPr lang="en-US" sz="1400" b="1" dirty="0">
                <a:solidFill>
                  <a:srgbClr val="00B0F0"/>
                </a:solidFill>
                <a:latin typeface="Arial" panose="020B0604020202020204" pitchFamily="34" charset="0"/>
              </a:rPr>
              <a:t>3 separately launched missions</a:t>
            </a:r>
            <a:r>
              <a:rPr lang="en-US" sz="1400" dirty="0">
                <a:solidFill>
                  <a:schemeClr val="bg1"/>
                </a:solidFill>
                <a:latin typeface="Arial" panose="020B0604020202020204" pitchFamily="34" charset="0"/>
              </a:rPr>
              <a:t>, which will together achieve the objective of returning the first ever Mars samples to Earth </a:t>
            </a:r>
            <a:r>
              <a:rPr lang="en-US" sz="1400" b="1" dirty="0">
                <a:solidFill>
                  <a:srgbClr val="00B0F0"/>
                </a:solidFill>
                <a:latin typeface="Arial" panose="020B0604020202020204" pitchFamily="34" charset="0"/>
              </a:rPr>
              <a:t>before the end of 2031</a:t>
            </a:r>
            <a:endParaRPr lang="fr-FR" sz="1400" b="1" dirty="0">
              <a:solidFill>
                <a:srgbClr val="00B0F0"/>
              </a:solidFill>
              <a:latin typeface="Arial" panose="020B0604020202020204" pitchFamily="34" charset="0"/>
            </a:endParaRPr>
          </a:p>
        </p:txBody>
      </p:sp>
      <p:sp>
        <p:nvSpPr>
          <p:cNvPr id="15" name="Rectangle 14"/>
          <p:cNvSpPr/>
          <p:nvPr/>
        </p:nvSpPr>
        <p:spPr>
          <a:xfrm>
            <a:off x="4023867" y="3670815"/>
            <a:ext cx="5711804"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take about a year to reach Mars, complete </a:t>
            </a:r>
            <a:r>
              <a:rPr lang="en-US" sz="1400" b="1" dirty="0">
                <a:solidFill>
                  <a:srgbClr val="00B0F0"/>
                </a:solidFill>
                <a:latin typeface="Arial" panose="020B0604020202020204" pitchFamily="34" charset="0"/>
              </a:rPr>
              <a:t>a 3 year mission in Mars </a:t>
            </a:r>
            <a:r>
              <a:rPr lang="en-US" sz="1400" dirty="0">
                <a:solidFill>
                  <a:schemeClr val="bg1"/>
                </a:solidFill>
                <a:latin typeface="Arial" panose="020B0604020202020204" pitchFamily="34" charset="0"/>
              </a:rPr>
              <a:t>orbit and take another year to make its way back to Earth </a:t>
            </a:r>
            <a:endParaRPr lang="fr-FR" sz="1400" dirty="0">
              <a:solidFill>
                <a:schemeClr val="bg1"/>
              </a:solidFill>
              <a:latin typeface="Arial" panose="020B0604020202020204" pitchFamily="34" charset="0"/>
            </a:endParaRPr>
          </a:p>
        </p:txBody>
      </p:sp>
      <p:sp>
        <p:nvSpPr>
          <p:cNvPr id="16" name="Rectangle 15"/>
          <p:cNvSpPr/>
          <p:nvPr/>
        </p:nvSpPr>
        <p:spPr>
          <a:xfrm>
            <a:off x="5613004" y="4815447"/>
            <a:ext cx="6263656"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is the final part of the mission. It will have to detect, rendezvous with, and capture the </a:t>
            </a:r>
            <a:r>
              <a:rPr lang="en-US" sz="1400" b="1" dirty="0">
                <a:solidFill>
                  <a:srgbClr val="00B0F0"/>
                </a:solidFill>
                <a:latin typeface="Arial" panose="020B0604020202020204" pitchFamily="34" charset="0"/>
              </a:rPr>
              <a:t>basketball-size sample container </a:t>
            </a:r>
            <a:r>
              <a:rPr lang="en-US" sz="1400" dirty="0">
                <a:solidFill>
                  <a:schemeClr val="bg1"/>
                </a:solidFill>
                <a:latin typeface="Arial" panose="020B0604020202020204" pitchFamily="34" charset="0"/>
              </a:rPr>
              <a:t>housing the </a:t>
            </a:r>
            <a:r>
              <a:rPr lang="en-US" sz="1400" dirty="0" smtClean="0">
                <a:solidFill>
                  <a:schemeClr val="bg1"/>
                </a:solidFill>
                <a:latin typeface="Arial" panose="020B0604020202020204" pitchFamily="34" charset="0"/>
              </a:rPr>
              <a:t>samples </a:t>
            </a:r>
            <a:r>
              <a:rPr lang="en-US" sz="1400" dirty="0">
                <a:solidFill>
                  <a:schemeClr val="bg1"/>
                </a:solidFill>
                <a:latin typeface="Arial" panose="020B0604020202020204" pitchFamily="34" charset="0"/>
              </a:rPr>
              <a:t>collected on the red planet; </a:t>
            </a:r>
            <a:r>
              <a:rPr lang="en-US" sz="1400" dirty="0" smtClean="0">
                <a:solidFill>
                  <a:schemeClr val="bg1"/>
                </a:solidFill>
                <a:latin typeface="Arial" panose="020B0604020202020204" pitchFamily="34" charset="0"/>
              </a:rPr>
              <a:t>over </a:t>
            </a:r>
            <a:r>
              <a:rPr lang="en-US" sz="1400" dirty="0">
                <a:solidFill>
                  <a:schemeClr val="bg1"/>
                </a:solidFill>
                <a:latin typeface="Arial" panose="020B0604020202020204" pitchFamily="34" charset="0"/>
              </a:rPr>
              <a:t>50 million km away from ground control</a:t>
            </a:r>
            <a:endParaRPr lang="fr-FR" sz="1400" dirty="0">
              <a:solidFill>
                <a:schemeClr val="bg1"/>
              </a:solidFill>
              <a:latin typeface="Arial" panose="020B0604020202020204" pitchFamily="34" charset="0"/>
            </a:endParaRPr>
          </a:p>
        </p:txBody>
      </p:sp>
      <p:pic>
        <p:nvPicPr>
          <p:cNvPr id="17"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4042" y="4834111"/>
            <a:ext cx="720000" cy="720000"/>
          </a:xfrm>
          <a:prstGeom prst="rect">
            <a:avLst/>
          </a:prstGeom>
        </p:spPr>
      </p:pic>
      <p:pic>
        <p:nvPicPr>
          <p:cNvPr id="18" name="Picture 3" descr="C:\Users\bacquet_c\Documents\World Space Week\Visus\orbit ma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7297" y="357242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bacquet_c\Downloads\rocke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7167" y="2307257"/>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64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a:t>Mars </a:t>
            </a:r>
            <a:r>
              <a:rPr lang="fr-FR" dirty="0" err="1"/>
              <a:t>Sample</a:t>
            </a:r>
            <a:r>
              <a:rPr lang="fr-FR" dirty="0"/>
              <a:t> Return, </a:t>
            </a:r>
            <a:r>
              <a:rPr lang="fr-FR" dirty="0" err="1"/>
              <a:t>bringing</a:t>
            </a:r>
            <a:r>
              <a:rPr lang="fr-FR" dirty="0"/>
              <a:t> Mars down to </a:t>
            </a:r>
            <a:r>
              <a:rPr lang="fr-FR" dirty="0" err="1"/>
              <a:t>Earth</a:t>
            </a:r>
            <a:endParaRPr lang="fr-FR" dirty="0"/>
          </a:p>
        </p:txBody>
      </p:sp>
      <p:sp>
        <p:nvSpPr>
          <p:cNvPr id="11" name="Espace réservé du texte 10"/>
          <p:cNvSpPr>
            <a:spLocks noGrp="1"/>
          </p:cNvSpPr>
          <p:nvPr>
            <p:ph type="body" sz="quarter" idx="13"/>
          </p:nvPr>
        </p:nvSpPr>
        <p:spPr/>
        <p:txBody>
          <a:bodyPr/>
          <a:lstStyle/>
          <a:p>
            <a:endParaRPr lang="fr-FR"/>
          </a:p>
        </p:txBody>
      </p:sp>
      <p:sp>
        <p:nvSpPr>
          <p:cNvPr id="4" name="Espace réservé du numéro de diapositive 3"/>
          <p:cNvSpPr>
            <a:spLocks noGrp="1"/>
          </p:cNvSpPr>
          <p:nvPr>
            <p:ph type="sldNum" sz="quarter" idx="4"/>
          </p:nvPr>
        </p:nvSpPr>
        <p:spPr/>
        <p:txBody>
          <a:bodyPr/>
          <a:lstStyle/>
          <a:p>
            <a:fld id="{877C2003-2E6E-4ABC-B270-3E95A87ADF8A}" type="slidenum">
              <a:rPr lang="en-GB" noProof="0" smtClean="0"/>
              <a:t>33</a:t>
            </a:fld>
            <a:endParaRPr lang="en-GB" noProof="0"/>
          </a:p>
        </p:txBody>
      </p:sp>
      <p:sp>
        <p:nvSpPr>
          <p:cNvPr id="5" name="Espace réservé du pied de page 4"/>
          <p:cNvSpPr>
            <a:spLocks noGrp="1"/>
          </p:cNvSpPr>
          <p:nvPr>
            <p:ph type="ftr" sz="quarter" idx="3"/>
          </p:nvPr>
        </p:nvSpPr>
        <p:spPr/>
        <p:txBody>
          <a:bodyPr/>
          <a:lstStyle/>
          <a:p>
            <a:r>
              <a:rPr lang="en-GB" noProof="0" smtClean="0">
                <a:solidFill>
                  <a:srgbClr val="000000">
                    <a:tint val="75000"/>
                  </a:srgbClr>
                </a:solidFill>
              </a:rPr>
              <a:t>© Copyright Airbus (Specify your Legal Entity YEAR) / </a:t>
            </a:r>
            <a:r>
              <a:rPr lang="en-GB" noProof="0" smtClean="0"/>
              <a:t>Presentation title runs here (go to Header and Footer to edit this text)</a:t>
            </a:r>
            <a:endParaRPr lang="en-GB" noProof="0"/>
          </a:p>
        </p:txBody>
      </p:sp>
      <p:sp>
        <p:nvSpPr>
          <p:cNvPr id="6" name="Espace réservé de la date 5"/>
          <p:cNvSpPr>
            <a:spLocks noGrp="1"/>
          </p:cNvSpPr>
          <p:nvPr>
            <p:ph type="dt" sz="half" idx="2"/>
          </p:nvPr>
        </p:nvSpPr>
        <p:spPr/>
        <p:txBody>
          <a:bodyPr/>
          <a:lstStyle/>
          <a:p>
            <a:r>
              <a:rPr lang="en-GB" noProof="0" smtClean="0"/>
              <a:t>DD MONTH YEAR</a:t>
            </a:r>
            <a:endParaRPr lang="en-GB" noProof="0"/>
          </a:p>
        </p:txBody>
      </p:sp>
      <p:sp>
        <p:nvSpPr>
          <p:cNvPr id="12" name="ZoneTexte 21"/>
          <p:cNvSpPr txBox="1"/>
          <p:nvPr/>
        </p:nvSpPr>
        <p:spPr>
          <a:xfrm>
            <a:off x="3777859" y="1318206"/>
            <a:ext cx="4749201"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smtClean="0">
                <a:solidFill>
                  <a:schemeClr val="bg1"/>
                </a:solidFill>
                <a:latin typeface="Arial"/>
                <a:cs typeface="+mn-cs"/>
              </a:rPr>
              <a:t>Mars </a:t>
            </a:r>
            <a:r>
              <a:rPr lang="fr-FR" sz="1600" b="1" kern="0" dirty="0" err="1" smtClean="0">
                <a:solidFill>
                  <a:schemeClr val="bg1"/>
                </a:solidFill>
                <a:latin typeface="Arial"/>
                <a:cs typeface="+mn-cs"/>
              </a:rPr>
              <a:t>Sample</a:t>
            </a:r>
            <a:r>
              <a:rPr lang="fr-FR" sz="1600" b="1" kern="0" dirty="0" smtClean="0">
                <a:solidFill>
                  <a:schemeClr val="bg1"/>
                </a:solidFill>
                <a:latin typeface="Arial"/>
                <a:cs typeface="+mn-cs"/>
              </a:rPr>
              <a:t> Return – </a:t>
            </a:r>
            <a:r>
              <a:rPr lang="fr-FR" sz="1600" b="1" kern="0" dirty="0" err="1" smtClean="0">
                <a:solidFill>
                  <a:schemeClr val="bg1"/>
                </a:solidFill>
                <a:latin typeface="Arial"/>
                <a:cs typeface="+mn-cs"/>
              </a:rPr>
              <a:t>Earth</a:t>
            </a:r>
            <a:r>
              <a:rPr lang="fr-FR" sz="1600" b="1" kern="0" dirty="0" smtClean="0">
                <a:solidFill>
                  <a:schemeClr val="bg1"/>
                </a:solidFill>
                <a:latin typeface="Arial"/>
                <a:cs typeface="+mn-cs"/>
              </a:rPr>
              <a:t> Return Orbiter…</a:t>
            </a:r>
          </a:p>
        </p:txBody>
      </p:sp>
      <p:pic>
        <p:nvPicPr>
          <p:cNvPr id="13" name="Imag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1391" y="1220060"/>
            <a:ext cx="491338" cy="491338"/>
          </a:xfrm>
          <a:prstGeom prst="rect">
            <a:avLst/>
          </a:prstGeom>
        </p:spPr>
      </p:pic>
      <p:sp>
        <p:nvSpPr>
          <p:cNvPr id="15" name="Rectangle 14"/>
          <p:cNvSpPr/>
          <p:nvPr/>
        </p:nvSpPr>
        <p:spPr>
          <a:xfrm>
            <a:off x="7029209" y="2689596"/>
            <a:ext cx="4899711"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be equipped with </a:t>
            </a:r>
            <a:r>
              <a:rPr lang="en-US" sz="1400" b="1" dirty="0">
                <a:solidFill>
                  <a:srgbClr val="00B0F0"/>
                </a:solidFill>
                <a:latin typeface="Arial" panose="020B0604020202020204" pitchFamily="34" charset="0"/>
              </a:rPr>
              <a:t>the biggest solar panels ever </a:t>
            </a:r>
            <a:r>
              <a:rPr lang="en-US" sz="1400" dirty="0">
                <a:solidFill>
                  <a:schemeClr val="bg1"/>
                </a:solidFill>
                <a:latin typeface="Arial" panose="020B0604020202020204" pitchFamily="34" charset="0"/>
              </a:rPr>
              <a:t>made for an interplanetary mission: </a:t>
            </a:r>
            <a:r>
              <a:rPr lang="en-US" sz="1400" dirty="0" smtClean="0">
                <a:solidFill>
                  <a:schemeClr val="bg1"/>
                </a:solidFill>
                <a:latin typeface="Arial" panose="020B0604020202020204" pitchFamily="34" charset="0"/>
              </a:rPr>
              <a:t>144m²!</a:t>
            </a:r>
            <a:endParaRPr lang="fr-FR" sz="1400" dirty="0">
              <a:solidFill>
                <a:schemeClr val="bg1"/>
              </a:solidFill>
              <a:latin typeface="Arial" panose="020B0604020202020204" pitchFamily="34" charset="0"/>
            </a:endParaRPr>
          </a:p>
        </p:txBody>
      </p:sp>
      <p:sp>
        <p:nvSpPr>
          <p:cNvPr id="16" name="Rectangle 15"/>
          <p:cNvSpPr/>
          <p:nvPr/>
        </p:nvSpPr>
        <p:spPr>
          <a:xfrm>
            <a:off x="1270395" y="2698241"/>
            <a:ext cx="4664240"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weigh </a:t>
            </a:r>
            <a:r>
              <a:rPr lang="en-US" sz="1400" b="1" dirty="0">
                <a:solidFill>
                  <a:srgbClr val="00B0F0"/>
                </a:solidFill>
                <a:latin typeface="Arial" panose="020B0604020202020204" pitchFamily="34" charset="0"/>
              </a:rPr>
              <a:t>6 </a:t>
            </a:r>
            <a:r>
              <a:rPr lang="en-US" sz="1400" b="1" dirty="0" smtClean="0">
                <a:solidFill>
                  <a:srgbClr val="00B0F0"/>
                </a:solidFill>
                <a:latin typeface="Arial" panose="020B0604020202020204" pitchFamily="34" charset="0"/>
              </a:rPr>
              <a:t>tons</a:t>
            </a:r>
            <a:r>
              <a:rPr lang="en-US" sz="1400" dirty="0" smtClean="0">
                <a:solidFill>
                  <a:schemeClr val="bg1"/>
                </a:solidFill>
                <a:latin typeface="Arial" panose="020B0604020202020204" pitchFamily="34" charset="0"/>
              </a:rPr>
              <a:t>, </a:t>
            </a:r>
            <a:r>
              <a:rPr lang="en-US" sz="1400" dirty="0">
                <a:solidFill>
                  <a:schemeClr val="bg1"/>
                </a:solidFill>
                <a:latin typeface="Arial" panose="020B0604020202020204" pitchFamily="34" charset="0"/>
              </a:rPr>
              <a:t>be </a:t>
            </a:r>
            <a:r>
              <a:rPr lang="en-US" sz="1400" b="1" dirty="0">
                <a:solidFill>
                  <a:srgbClr val="00B0F0"/>
                </a:solidFill>
                <a:latin typeface="Arial" panose="020B0604020202020204" pitchFamily="34" charset="0"/>
              </a:rPr>
              <a:t>6 </a:t>
            </a:r>
            <a:r>
              <a:rPr lang="en-US" sz="1400" b="1" dirty="0" err="1" smtClean="0">
                <a:solidFill>
                  <a:srgbClr val="00B0F0"/>
                </a:solidFill>
                <a:latin typeface="Arial" panose="020B0604020202020204" pitchFamily="34" charset="0"/>
              </a:rPr>
              <a:t>metres</a:t>
            </a:r>
            <a:r>
              <a:rPr lang="en-US" sz="1400" b="1" dirty="0" smtClean="0">
                <a:solidFill>
                  <a:srgbClr val="00B0F0"/>
                </a:solidFill>
                <a:latin typeface="Arial" panose="020B0604020202020204" pitchFamily="34" charset="0"/>
              </a:rPr>
              <a:t> </a:t>
            </a:r>
            <a:r>
              <a:rPr lang="en-US" sz="1400" dirty="0">
                <a:solidFill>
                  <a:schemeClr val="bg1"/>
                </a:solidFill>
                <a:latin typeface="Arial" panose="020B0604020202020204" pitchFamily="34" charset="0"/>
              </a:rPr>
              <a:t>high and </a:t>
            </a:r>
            <a:r>
              <a:rPr lang="en-US" sz="1400" b="1" dirty="0">
                <a:solidFill>
                  <a:srgbClr val="00B0F0"/>
                </a:solidFill>
                <a:latin typeface="Arial" panose="020B0604020202020204" pitchFamily="34" charset="0"/>
              </a:rPr>
              <a:t>40 </a:t>
            </a:r>
            <a:r>
              <a:rPr lang="en-US" sz="1400" b="1" dirty="0" err="1">
                <a:solidFill>
                  <a:srgbClr val="00B0F0"/>
                </a:solidFill>
                <a:latin typeface="Arial" panose="020B0604020202020204" pitchFamily="34" charset="0"/>
              </a:rPr>
              <a:t>metres</a:t>
            </a:r>
            <a:r>
              <a:rPr lang="en-US" sz="1400" b="1" dirty="0">
                <a:solidFill>
                  <a:srgbClr val="00B0F0"/>
                </a:solidFill>
                <a:latin typeface="Arial" panose="020B0604020202020204" pitchFamily="34" charset="0"/>
              </a:rPr>
              <a:t> </a:t>
            </a:r>
            <a:r>
              <a:rPr lang="en-US" sz="1400" dirty="0">
                <a:solidFill>
                  <a:schemeClr val="bg1"/>
                </a:solidFill>
                <a:latin typeface="Arial" panose="020B0604020202020204" pitchFamily="34" charset="0"/>
              </a:rPr>
              <a:t>wide</a:t>
            </a:r>
            <a:endParaRPr lang="fr-FR" sz="1400" dirty="0">
              <a:solidFill>
                <a:schemeClr val="bg1"/>
              </a:solidFill>
              <a:latin typeface="Arial" panose="020B0604020202020204" pitchFamily="34" charset="0"/>
            </a:endParaRPr>
          </a:p>
        </p:txBody>
      </p:sp>
      <p:sp>
        <p:nvSpPr>
          <p:cNvPr id="17" name="Rectangle 16"/>
          <p:cNvSpPr/>
          <p:nvPr/>
        </p:nvSpPr>
        <p:spPr>
          <a:xfrm>
            <a:off x="1191420" y="4657279"/>
            <a:ext cx="4822189"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a:t>
            </a:r>
            <a:r>
              <a:rPr lang="en-US" sz="1400" b="1" dirty="0">
                <a:solidFill>
                  <a:srgbClr val="00B0F0"/>
                </a:solidFill>
                <a:latin typeface="Arial" panose="020B0604020202020204" pitchFamily="34" charset="0"/>
              </a:rPr>
              <a:t>release the sample container</a:t>
            </a:r>
            <a:r>
              <a:rPr lang="en-US" sz="1400" dirty="0">
                <a:solidFill>
                  <a:schemeClr val="bg1"/>
                </a:solidFill>
                <a:latin typeface="Arial" panose="020B0604020202020204" pitchFamily="34" charset="0"/>
              </a:rPr>
              <a:t> close to Earth. After landing, the samples will be transferred to a </a:t>
            </a:r>
            <a:r>
              <a:rPr lang="en-US" sz="1400" b="1" dirty="0" err="1">
                <a:solidFill>
                  <a:srgbClr val="00B0F0"/>
                </a:solidFill>
                <a:latin typeface="Arial" panose="020B0604020202020204" pitchFamily="34" charset="0"/>
              </a:rPr>
              <a:t>specialised</a:t>
            </a:r>
            <a:r>
              <a:rPr lang="en-US" sz="1400" b="1" dirty="0">
                <a:solidFill>
                  <a:srgbClr val="00B0F0"/>
                </a:solidFill>
                <a:latin typeface="Arial" panose="020B0604020202020204" pitchFamily="34" charset="0"/>
              </a:rPr>
              <a:t> handling facility</a:t>
            </a:r>
            <a:r>
              <a:rPr lang="en-US" sz="1400" dirty="0">
                <a:solidFill>
                  <a:schemeClr val="bg1"/>
                </a:solidFill>
                <a:latin typeface="Arial" panose="020B0604020202020204" pitchFamily="34" charset="0"/>
              </a:rPr>
              <a:t> where they will be </a:t>
            </a:r>
            <a:r>
              <a:rPr lang="en-US" sz="1400" dirty="0" smtClean="0">
                <a:solidFill>
                  <a:schemeClr val="bg1"/>
                </a:solidFill>
                <a:latin typeface="Arial" panose="020B0604020202020204" pitchFamily="34" charset="0"/>
              </a:rPr>
              <a:t>quarantined</a:t>
            </a:r>
            <a:endParaRPr lang="fr-FR" sz="1400" dirty="0">
              <a:solidFill>
                <a:schemeClr val="bg1"/>
              </a:solidFill>
              <a:latin typeface="Arial" panose="020B0604020202020204" pitchFamily="34" charset="0"/>
            </a:endParaRPr>
          </a:p>
        </p:txBody>
      </p:sp>
      <p:sp>
        <p:nvSpPr>
          <p:cNvPr id="18" name="Rectangle 17"/>
          <p:cNvSpPr/>
          <p:nvPr/>
        </p:nvSpPr>
        <p:spPr>
          <a:xfrm>
            <a:off x="7036618" y="4674293"/>
            <a:ext cx="4884891"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be part of the European contribution to the campaign. Another part is the </a:t>
            </a:r>
            <a:r>
              <a:rPr lang="en-US" sz="1400" b="1" dirty="0">
                <a:solidFill>
                  <a:srgbClr val="00B0F0"/>
                </a:solidFill>
                <a:latin typeface="Arial" panose="020B0604020202020204" pitchFamily="34" charset="0"/>
              </a:rPr>
              <a:t>Sample Fetch Rover </a:t>
            </a:r>
            <a:r>
              <a:rPr lang="en-US" sz="1400" dirty="0">
                <a:solidFill>
                  <a:schemeClr val="bg1"/>
                </a:solidFill>
                <a:latin typeface="Arial" panose="020B0604020202020204" pitchFamily="34" charset="0"/>
              </a:rPr>
              <a:t>that will be tasked to </a:t>
            </a:r>
            <a:r>
              <a:rPr lang="en-US" sz="1400" b="1" dirty="0">
                <a:solidFill>
                  <a:srgbClr val="00B0F0"/>
                </a:solidFill>
                <a:latin typeface="Arial" panose="020B0604020202020204" pitchFamily="34" charset="0"/>
              </a:rPr>
              <a:t>find and collect the samples on Mars</a:t>
            </a:r>
            <a:endParaRPr lang="fr-FR" sz="1400" b="1" dirty="0">
              <a:solidFill>
                <a:srgbClr val="00B0F0"/>
              </a:solidFill>
              <a:latin typeface="Arial" panose="020B0604020202020204" pitchFamily="34" charset="0"/>
            </a:endParaRPr>
          </a:p>
        </p:txBody>
      </p:sp>
      <p:pic>
        <p:nvPicPr>
          <p:cNvPr id="19" name="Picture 2" descr="C:\Users\bacquet_c\Downloads\samp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946" y="465727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bacquet_c\Downloads\solar-pane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0465" y="253974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bacquet_c\Documents\World Space Week\Visus\weigh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0971" y="255585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bacquet_c\Documents\World Space Week\Visus\mars rover on mar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2459" y="4569444"/>
            <a:ext cx="807835" cy="80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708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pour une image  8"/>
          <p:cNvSpPr>
            <a:spLocks noGrp="1"/>
          </p:cNvSpPr>
          <p:nvPr>
            <p:ph type="pic" sz="quarter" idx="14"/>
          </p:nvPr>
        </p:nvSpPr>
        <p:spPr/>
      </p:sp>
      <p:sp>
        <p:nvSpPr>
          <p:cNvPr id="8" name="Espace réservé du texte 7"/>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34</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0" name="Espace réservé pour une image  9"/>
          <p:cNvSpPr>
            <a:spLocks noGrp="1"/>
          </p:cNvSpPr>
          <p:nvPr>
            <p:ph type="pic" sz="quarter" idx="15"/>
          </p:nvPr>
        </p:nvSpPr>
        <p:spPr/>
      </p:sp>
      <p:sp>
        <p:nvSpPr>
          <p:cNvPr id="11" name="Espace réservé pour une image  10"/>
          <p:cNvSpPr>
            <a:spLocks noGrp="1"/>
          </p:cNvSpPr>
          <p:nvPr>
            <p:ph type="pic" sz="quarter" idx="16"/>
          </p:nvPr>
        </p:nvSpPr>
        <p:spPr/>
      </p:sp>
      <p:pic>
        <p:nvPicPr>
          <p:cNvPr id="12" name="Imag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924583"/>
          </a:xfrm>
          <a:prstGeom prst="rect">
            <a:avLst/>
          </a:prstGeom>
        </p:spPr>
      </p:pic>
    </p:spTree>
    <p:extLst>
      <p:ext uri="{BB962C8B-B14F-4D97-AF65-F5344CB8AC3E}">
        <p14:creationId xmlns:p14="http://schemas.microsoft.com/office/powerpoint/2010/main" val="2607609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59" y="664165"/>
            <a:ext cx="11232000" cy="900000"/>
          </a:xfrm>
        </p:spPr>
        <p:txBody>
          <a:bodyPr/>
          <a:lstStyle/>
          <a:p>
            <a:r>
              <a:rPr lang="en-US" dirty="0" smtClean="0"/>
              <a:t>Questions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35</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Picture 2" descr="C:\Users\bacquet_c\Documents\World Space Week\Visus\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284" y="281158"/>
            <a:ext cx="752114" cy="7521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397700" y="1105131"/>
            <a:ext cx="7724708" cy="369332"/>
          </a:xfrm>
          <a:prstGeom prst="rect">
            <a:avLst/>
          </a:prstGeom>
          <a:noFill/>
        </p:spPr>
        <p:txBody>
          <a:bodyPr wrap="square" rtlCol="0">
            <a:spAutoFit/>
          </a:bodyPr>
          <a:lstStyle/>
          <a:p>
            <a:pPr algn="ctr"/>
            <a:r>
              <a:rPr lang="en-US" dirty="0" smtClean="0">
                <a:solidFill>
                  <a:schemeClr val="bg1"/>
                </a:solidFill>
              </a:rPr>
              <a:t>Why go to Jupiter?</a:t>
            </a:r>
            <a:endParaRPr lang="fr-FR" dirty="0">
              <a:solidFill>
                <a:schemeClr val="bg1"/>
              </a:solidFill>
            </a:endParaRPr>
          </a:p>
        </p:txBody>
      </p:sp>
      <p:sp>
        <p:nvSpPr>
          <p:cNvPr id="3" name="Espace réservé du contenu 2"/>
          <p:cNvSpPr>
            <a:spLocks noGrp="1"/>
          </p:cNvSpPr>
          <p:nvPr>
            <p:ph idx="1"/>
          </p:nvPr>
        </p:nvSpPr>
        <p:spPr/>
        <p:txBody>
          <a:bodyPr/>
          <a:lstStyle/>
          <a:p>
            <a:endParaRPr lang="fr-FR" dirty="0"/>
          </a:p>
        </p:txBody>
      </p:sp>
      <p:pic>
        <p:nvPicPr>
          <p:cNvPr id="1026" name="Picture 2" descr="https://www.nasa.gov/sites/default/files/thumbnails/image/pia22946-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2942" y="1682163"/>
            <a:ext cx="4814224" cy="394164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165105" y="5391606"/>
            <a:ext cx="502061" cy="200055"/>
          </a:xfrm>
          <a:prstGeom prst="rect">
            <a:avLst/>
          </a:prstGeom>
        </p:spPr>
        <p:txBody>
          <a:bodyPr wrap="none">
            <a:spAutoFit/>
          </a:bodyPr>
          <a:lstStyle/>
          <a:p>
            <a:r>
              <a:rPr lang="fr-FR" sz="700" b="1" dirty="0" smtClean="0">
                <a:solidFill>
                  <a:schemeClr val="bg1"/>
                </a:solidFill>
              </a:rPr>
              <a:t>©NASA</a:t>
            </a:r>
            <a:endParaRPr lang="fr-FR" sz="700" b="1" dirty="0">
              <a:solidFill>
                <a:schemeClr val="bg1"/>
              </a:solidFill>
            </a:endParaRPr>
          </a:p>
        </p:txBody>
      </p:sp>
    </p:spTree>
    <p:extLst>
      <p:ext uri="{BB962C8B-B14F-4D97-AF65-F5344CB8AC3E}">
        <p14:creationId xmlns:p14="http://schemas.microsoft.com/office/powerpoint/2010/main" val="3269003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18735" y="1678042"/>
            <a:ext cx="8856134" cy="3757430"/>
          </a:xfrm>
          <a:prstGeom prst="rect">
            <a:avLst/>
          </a:prstGeom>
        </p:spPr>
      </p:pic>
      <p:sp>
        <p:nvSpPr>
          <p:cNvPr id="2" name="Titre 1"/>
          <p:cNvSpPr>
            <a:spLocks noGrp="1"/>
          </p:cNvSpPr>
          <p:nvPr>
            <p:ph type="title"/>
          </p:nvPr>
        </p:nvSpPr>
        <p:spPr/>
        <p:txBody>
          <a:bodyPr/>
          <a:lstStyle/>
          <a:p>
            <a:r>
              <a:rPr lang="en-US" dirty="0" smtClean="0"/>
              <a:t>Where is Jupiter?</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36</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ZoneTexte 17"/>
          <p:cNvSpPr txBox="1"/>
          <p:nvPr/>
        </p:nvSpPr>
        <p:spPr>
          <a:xfrm>
            <a:off x="1927610" y="3325924"/>
            <a:ext cx="10582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smtClean="0"/>
              <a:t>Sun</a:t>
            </a:r>
            <a:endParaRPr lang="fr-FR" sz="2400" b="1" dirty="0"/>
          </a:p>
        </p:txBody>
      </p:sp>
      <p:sp>
        <p:nvSpPr>
          <p:cNvPr id="10" name="Arc 9"/>
          <p:cNvSpPr/>
          <p:nvPr/>
        </p:nvSpPr>
        <p:spPr>
          <a:xfrm rot="4720760" flipH="1" flipV="1">
            <a:off x="5996587" y="4082034"/>
            <a:ext cx="1379081" cy="1099533"/>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11" name="ZoneTexte 16"/>
          <p:cNvSpPr txBox="1"/>
          <p:nvPr/>
        </p:nvSpPr>
        <p:spPr>
          <a:xfrm>
            <a:off x="6591376" y="5158473"/>
            <a:ext cx="140288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solidFill>
                  <a:schemeClr val="bg1"/>
                </a:solidFill>
              </a:rPr>
              <a:t>Right </a:t>
            </a:r>
            <a:r>
              <a:rPr lang="fr-FR" sz="1200" dirty="0" err="1" smtClean="0">
                <a:solidFill>
                  <a:schemeClr val="bg1"/>
                </a:solidFill>
              </a:rPr>
              <a:t>here</a:t>
            </a:r>
            <a:r>
              <a:rPr lang="fr-FR" sz="1200" dirty="0" smtClean="0">
                <a:solidFill>
                  <a:schemeClr val="bg1"/>
                </a:solidFill>
              </a:rPr>
              <a:t>!</a:t>
            </a:r>
            <a:endParaRPr lang="fr-FR" sz="1200" dirty="0">
              <a:solidFill>
                <a:schemeClr val="bg1"/>
              </a:solidFill>
            </a:endParaRPr>
          </a:p>
        </p:txBody>
      </p:sp>
      <p:sp>
        <p:nvSpPr>
          <p:cNvPr id="13" name="ZoneTexte 12"/>
          <p:cNvSpPr txBox="1"/>
          <p:nvPr/>
        </p:nvSpPr>
        <p:spPr>
          <a:xfrm>
            <a:off x="9853157" y="5200357"/>
            <a:ext cx="795131" cy="230832"/>
          </a:xfrm>
          <a:prstGeom prst="rect">
            <a:avLst/>
          </a:prstGeom>
          <a:noFill/>
        </p:spPr>
        <p:txBody>
          <a:bodyPr wrap="square" rtlCol="0">
            <a:spAutoFit/>
          </a:bodyPr>
          <a:lstStyle/>
          <a:p>
            <a:pPr algn="r"/>
            <a:r>
              <a:rPr lang="fr-FR" sz="900" dirty="0" smtClean="0">
                <a:solidFill>
                  <a:schemeClr val="bg1"/>
                </a:solidFill>
              </a:rPr>
              <a:t>©</a:t>
            </a:r>
            <a:r>
              <a:rPr lang="fr-FR" sz="900" dirty="0" err="1" smtClean="0">
                <a:solidFill>
                  <a:schemeClr val="bg1"/>
                </a:solidFill>
              </a:rPr>
              <a:t>Wikipedia</a:t>
            </a:r>
            <a:endParaRPr lang="fr-FR" sz="900" dirty="0">
              <a:solidFill>
                <a:schemeClr val="bg1"/>
              </a:solidFill>
            </a:endParaRPr>
          </a:p>
        </p:txBody>
      </p:sp>
    </p:spTree>
    <p:extLst>
      <p:ext uri="{BB962C8B-B14F-4D97-AF65-F5344CB8AC3E}">
        <p14:creationId xmlns:p14="http://schemas.microsoft.com/office/powerpoint/2010/main" val="1809186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425011" y="135247"/>
            <a:ext cx="11232000" cy="900000"/>
          </a:xfrm>
        </p:spPr>
        <p:txBody>
          <a:bodyPr/>
          <a:lstStyle/>
          <a:p>
            <a:r>
              <a:rPr lang="en-US" dirty="0" smtClean="0"/>
              <a:t>What is JUICE?</a:t>
            </a:r>
            <a:endParaRPr lang="fr-FR" dirty="0"/>
          </a:p>
        </p:txBody>
      </p:sp>
      <p:sp>
        <p:nvSpPr>
          <p:cNvPr id="3" name="Espace réservé du contenu 2"/>
          <p:cNvSpPr>
            <a:spLocks noGrp="1"/>
          </p:cNvSpPr>
          <p:nvPr>
            <p:ph idx="1"/>
          </p:nvPr>
        </p:nvSpPr>
        <p:spPr>
          <a:xfrm>
            <a:off x="727969" y="2007367"/>
            <a:ext cx="5854276" cy="1804247"/>
          </a:xfrm>
        </p:spPr>
        <p:txBody>
          <a:bodyPr/>
          <a:lstStyle/>
          <a:p>
            <a:pPr marL="0" indent="0">
              <a:buNone/>
            </a:pPr>
            <a:r>
              <a:rPr lang="en-US" sz="1800" dirty="0" smtClean="0"/>
              <a:t>JUICE </a:t>
            </a:r>
            <a:r>
              <a:rPr lang="en-US" sz="1800" dirty="0"/>
              <a:t>is Europe’s first mission to Jupiter</a:t>
            </a:r>
            <a:r>
              <a:rPr lang="en-US" sz="1800" dirty="0" smtClean="0"/>
              <a:t>.</a:t>
            </a:r>
          </a:p>
          <a:p>
            <a:pPr marL="0" indent="0">
              <a:buNone/>
            </a:pPr>
            <a:endParaRPr lang="en-US" sz="1800" dirty="0"/>
          </a:p>
          <a:p>
            <a:pPr marL="0" indent="0">
              <a:buNone/>
            </a:pPr>
            <a:r>
              <a:rPr lang="en-US" sz="1800" dirty="0" smtClean="0"/>
              <a:t>The </a:t>
            </a:r>
            <a:r>
              <a:rPr lang="en-US" sz="1800" dirty="0"/>
              <a:t>mission will investigate the Jovian system, with a focus on its </a:t>
            </a:r>
            <a:r>
              <a:rPr lang="en-US" sz="1800" dirty="0">
                <a:solidFill>
                  <a:srgbClr val="FFFF00"/>
                </a:solidFill>
              </a:rPr>
              <a:t>icy moons </a:t>
            </a:r>
            <a:r>
              <a:rPr lang="en-US" sz="1800" dirty="0"/>
              <a:t>and the </a:t>
            </a:r>
            <a:r>
              <a:rPr lang="en-US" sz="1800" dirty="0">
                <a:solidFill>
                  <a:srgbClr val="FFFF00"/>
                </a:solidFill>
              </a:rPr>
              <a:t>possibly ocean-bearing worlds </a:t>
            </a:r>
            <a:r>
              <a:rPr lang="en-US" sz="1800" dirty="0"/>
              <a:t>of Europa, Ganymede and </a:t>
            </a:r>
            <a:r>
              <a:rPr lang="en-US" sz="1800" dirty="0" err="1"/>
              <a:t>Callisto</a:t>
            </a:r>
            <a:r>
              <a:rPr lang="en-US" sz="1800" dirty="0"/>
              <a:t>. </a:t>
            </a:r>
          </a:p>
          <a:p>
            <a:pPr marL="0" indent="0">
              <a:buNone/>
            </a:pPr>
            <a:endParaRPr lang="en-US" sz="1800" dirty="0">
              <a:solidFill>
                <a:srgbClr val="FFFF00"/>
              </a:solidFill>
            </a:endParaRPr>
          </a:p>
          <a:p>
            <a:pPr marL="0" indent="0">
              <a:buNone/>
            </a:pPr>
            <a:endParaRPr lang="fr-FR" sz="1800"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37</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Tree>
    <p:extLst>
      <p:ext uri="{BB962C8B-B14F-4D97-AF65-F5344CB8AC3E}">
        <p14:creationId xmlns:p14="http://schemas.microsoft.com/office/powerpoint/2010/main" val="157989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176" y="375085"/>
            <a:ext cx="11232000" cy="900000"/>
          </a:xfrm>
        </p:spPr>
        <p:txBody>
          <a:bodyPr/>
          <a:lstStyle/>
          <a:p>
            <a:r>
              <a:rPr lang="fr-FR" dirty="0"/>
              <a:t>JUICE, </a:t>
            </a:r>
            <a:r>
              <a:rPr lang="fr-FR" dirty="0" err="1"/>
              <a:t>investigating</a:t>
            </a:r>
            <a:r>
              <a:rPr lang="fr-FR" dirty="0"/>
              <a:t> Jupiter and </a:t>
            </a:r>
            <a:r>
              <a:rPr lang="fr-FR" dirty="0" err="1"/>
              <a:t>its</a:t>
            </a:r>
            <a:r>
              <a:rPr lang="fr-FR" dirty="0"/>
              <a:t> </a:t>
            </a:r>
            <a:r>
              <a:rPr lang="fr-FR" dirty="0" err="1"/>
              <a:t>icy</a:t>
            </a:r>
            <a:r>
              <a:rPr lang="fr-FR" dirty="0"/>
              <a:t> </a:t>
            </a:r>
            <a:r>
              <a:rPr lang="fr-FR" dirty="0" err="1"/>
              <a:t>moons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38</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5"/>
          <p:cNvSpPr txBox="1"/>
          <p:nvPr/>
        </p:nvSpPr>
        <p:spPr>
          <a:xfrm>
            <a:off x="1300929" y="1169838"/>
            <a:ext cx="2249095"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smtClean="0">
                <a:solidFill>
                  <a:schemeClr val="bg1"/>
                </a:solidFill>
                <a:latin typeface="Arial"/>
                <a:cs typeface="+mn-cs"/>
              </a:rPr>
              <a:t>JUICE… </a:t>
            </a:r>
          </a:p>
        </p:txBody>
      </p:sp>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312368" y="1029021"/>
            <a:ext cx="555346" cy="555346"/>
          </a:xfrm>
          <a:prstGeom prst="rect">
            <a:avLst/>
          </a:prstGeom>
        </p:spPr>
      </p:pic>
      <p:sp>
        <p:nvSpPr>
          <p:cNvPr id="10" name="Rectangle 9"/>
          <p:cNvSpPr/>
          <p:nvPr/>
        </p:nvSpPr>
        <p:spPr>
          <a:xfrm>
            <a:off x="5356340" y="5095450"/>
            <a:ext cx="5787676"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take almost </a:t>
            </a:r>
            <a:r>
              <a:rPr lang="en-US" sz="1400" b="1" dirty="0">
                <a:solidFill>
                  <a:srgbClr val="00B0F0"/>
                </a:solidFill>
                <a:latin typeface="Arial" panose="020B0604020202020204" pitchFamily="34" charset="0"/>
              </a:rPr>
              <a:t>8 years</a:t>
            </a:r>
            <a:r>
              <a:rPr lang="en-US" sz="1400" dirty="0">
                <a:solidFill>
                  <a:schemeClr val="bg1"/>
                </a:solidFill>
                <a:latin typeface="Arial" panose="020B0604020202020204" pitchFamily="34" charset="0"/>
              </a:rPr>
              <a:t>, 3 gravity assist </a:t>
            </a:r>
            <a:r>
              <a:rPr lang="en-US" sz="1400" dirty="0" err="1">
                <a:solidFill>
                  <a:schemeClr val="bg1"/>
                </a:solidFill>
                <a:latin typeface="Arial" panose="020B0604020202020204" pitchFamily="34" charset="0"/>
              </a:rPr>
              <a:t>manoeuvres</a:t>
            </a:r>
            <a:r>
              <a:rPr lang="en-US" sz="1400" dirty="0">
                <a:solidFill>
                  <a:schemeClr val="bg1"/>
                </a:solidFill>
                <a:latin typeface="Arial" panose="020B0604020202020204" pitchFamily="34" charset="0"/>
              </a:rPr>
              <a:t> </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around</a:t>
            </a:r>
            <a:r>
              <a:rPr lang="fr-FR" sz="1400" dirty="0">
                <a:solidFill>
                  <a:schemeClr val="bg1"/>
                </a:solidFill>
                <a:latin typeface="Arial" panose="020B0604020202020204" pitchFamily="34" charset="0"/>
              </a:rPr>
              <a:t> the </a:t>
            </a:r>
            <a:r>
              <a:rPr lang="fr-FR" sz="1400" dirty="0" err="1">
                <a:solidFill>
                  <a:schemeClr val="bg1"/>
                </a:solidFill>
                <a:latin typeface="Arial" panose="020B0604020202020204" pitchFamily="34" charset="0"/>
              </a:rPr>
              <a:t>Earth</a:t>
            </a:r>
            <a:r>
              <a:rPr lang="fr-FR" sz="1400" dirty="0">
                <a:solidFill>
                  <a:schemeClr val="bg1"/>
                </a:solidFill>
                <a:latin typeface="Arial" panose="020B0604020202020204" pitchFamily="34" charset="0"/>
              </a:rPr>
              <a:t> and 1 </a:t>
            </a:r>
            <a:r>
              <a:rPr lang="fr-FR" sz="1400" dirty="0" err="1">
                <a:solidFill>
                  <a:schemeClr val="bg1"/>
                </a:solidFill>
                <a:latin typeface="Arial" panose="020B0604020202020204" pitchFamily="34" charset="0"/>
              </a:rPr>
              <a:t>around</a:t>
            </a:r>
            <a:r>
              <a:rPr lang="fr-FR" sz="1400" dirty="0">
                <a:solidFill>
                  <a:schemeClr val="bg1"/>
                </a:solidFill>
                <a:latin typeface="Arial" panose="020B0604020202020204" pitchFamily="34" charset="0"/>
              </a:rPr>
              <a:t> Venus </a:t>
            </a:r>
            <a:r>
              <a:rPr lang="en-US" sz="1400" b="1" dirty="0">
                <a:solidFill>
                  <a:srgbClr val="00B0F0"/>
                </a:solidFill>
                <a:latin typeface="Arial" panose="020B0604020202020204" pitchFamily="34" charset="0"/>
              </a:rPr>
              <a:t>to reach Jupiter </a:t>
            </a:r>
          </a:p>
        </p:txBody>
      </p:sp>
      <p:sp>
        <p:nvSpPr>
          <p:cNvPr id="11" name="Rectangle 10"/>
          <p:cNvSpPr/>
          <p:nvPr/>
        </p:nvSpPr>
        <p:spPr>
          <a:xfrm>
            <a:off x="1612556" y="2222663"/>
            <a:ext cx="6637621"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is the 1</a:t>
            </a:r>
            <a:r>
              <a:rPr lang="en-US" sz="1400" baseline="30000" dirty="0">
                <a:solidFill>
                  <a:schemeClr val="bg1"/>
                </a:solidFill>
                <a:latin typeface="Arial" panose="020B0604020202020204" pitchFamily="34" charset="0"/>
              </a:rPr>
              <a:t>st</a:t>
            </a:r>
            <a:r>
              <a:rPr lang="en-US" sz="1400" dirty="0">
                <a:solidFill>
                  <a:schemeClr val="bg1"/>
                </a:solidFill>
                <a:latin typeface="Arial" panose="020B0604020202020204" pitchFamily="34" charset="0"/>
              </a:rPr>
              <a:t> European mission to Jupiter and the </a:t>
            </a:r>
            <a:r>
              <a:rPr lang="en-US" sz="1400" b="1" dirty="0">
                <a:solidFill>
                  <a:srgbClr val="00B0F0"/>
                </a:solidFill>
                <a:latin typeface="Arial" panose="020B0604020202020204" pitchFamily="34" charset="0"/>
              </a:rPr>
              <a:t>1</a:t>
            </a:r>
            <a:r>
              <a:rPr lang="en-US" sz="1400" b="1" baseline="30000" dirty="0">
                <a:solidFill>
                  <a:srgbClr val="00B0F0"/>
                </a:solidFill>
                <a:latin typeface="Arial" panose="020B0604020202020204" pitchFamily="34" charset="0"/>
              </a:rPr>
              <a:t>st</a:t>
            </a:r>
            <a:r>
              <a:rPr lang="en-US" sz="1400" b="1" dirty="0">
                <a:solidFill>
                  <a:srgbClr val="00B0F0"/>
                </a:solidFill>
                <a:latin typeface="Arial" panose="020B0604020202020204" pitchFamily="34" charset="0"/>
              </a:rPr>
              <a:t> spacecraft ever to enter orbit around an icy moon</a:t>
            </a:r>
            <a:r>
              <a:rPr lang="en-US" sz="1400" dirty="0">
                <a:solidFill>
                  <a:schemeClr val="bg1"/>
                </a:solidFill>
                <a:latin typeface="Arial" panose="020B0604020202020204" pitchFamily="34" charset="0"/>
              </a:rPr>
              <a:t> in the outer Solar System</a:t>
            </a:r>
            <a:endParaRPr lang="fr-FR" sz="1400" dirty="0">
              <a:solidFill>
                <a:schemeClr val="bg1"/>
              </a:solidFill>
              <a:latin typeface="Arial" panose="020B0604020202020204" pitchFamily="34" charset="0"/>
            </a:endParaRPr>
          </a:p>
        </p:txBody>
      </p:sp>
      <p:sp>
        <p:nvSpPr>
          <p:cNvPr id="12" name="Rectangle 11"/>
          <p:cNvSpPr/>
          <p:nvPr/>
        </p:nvSpPr>
        <p:spPr>
          <a:xfrm>
            <a:off x="3248747" y="3622030"/>
            <a:ext cx="5787676"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a:t>
            </a:r>
            <a:r>
              <a:rPr lang="fr-FR" sz="1400" dirty="0">
                <a:solidFill>
                  <a:schemeClr val="bg1"/>
                </a:solidFill>
                <a:latin typeface="Arial" panose="020B0604020202020204" pitchFamily="34" charset="0"/>
              </a:rPr>
              <a:t>have </a:t>
            </a:r>
            <a:r>
              <a:rPr lang="fr-FR" sz="1400" b="1" dirty="0">
                <a:solidFill>
                  <a:srgbClr val="00B0F0"/>
                </a:solidFill>
                <a:latin typeface="Arial" panose="020B0604020202020204" pitchFamily="34" charset="0"/>
              </a:rPr>
              <a:t>a </a:t>
            </a:r>
            <a:r>
              <a:rPr lang="fr-FR" sz="1400" b="1" dirty="0" err="1">
                <a:solidFill>
                  <a:srgbClr val="00B0F0"/>
                </a:solidFill>
                <a:latin typeface="Arial" panose="020B0604020202020204" pitchFamily="34" charset="0"/>
              </a:rPr>
              <a:t>very</a:t>
            </a:r>
            <a:r>
              <a:rPr lang="fr-FR" sz="1400" b="1" dirty="0">
                <a:solidFill>
                  <a:srgbClr val="00B0F0"/>
                </a:solidFill>
                <a:latin typeface="Arial" panose="020B0604020202020204" pitchFamily="34" charset="0"/>
              </a:rPr>
              <a:t> long mission</a:t>
            </a:r>
            <a:r>
              <a:rPr lang="fr-FR" sz="1400" dirty="0">
                <a:solidFill>
                  <a:schemeClr val="bg1"/>
                </a:solidFill>
                <a:latin typeface="Arial" panose="020B0604020202020204" pitchFamily="34" charset="0"/>
              </a:rPr>
              <a:t>. Set for </a:t>
            </a:r>
            <a:r>
              <a:rPr lang="fr-FR" sz="1400" dirty="0" err="1">
                <a:solidFill>
                  <a:schemeClr val="bg1"/>
                </a:solidFill>
                <a:latin typeface="Arial" panose="020B0604020202020204" pitchFamily="34" charset="0"/>
              </a:rPr>
              <a:t>launch</a:t>
            </a:r>
            <a:r>
              <a:rPr lang="fr-FR" sz="1400" dirty="0">
                <a:solidFill>
                  <a:schemeClr val="bg1"/>
                </a:solidFill>
                <a:latin typeface="Arial" panose="020B0604020202020204" pitchFamily="34" charset="0"/>
              </a:rPr>
              <a:t> in 2022, </a:t>
            </a:r>
            <a:r>
              <a:rPr lang="fr-FR" sz="1400" dirty="0" err="1">
                <a:solidFill>
                  <a:schemeClr val="bg1"/>
                </a:solidFill>
                <a:latin typeface="Arial" panose="020B0604020202020204" pitchFamily="34" charset="0"/>
              </a:rPr>
              <a:t>it</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will</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reach</a:t>
            </a:r>
            <a:r>
              <a:rPr lang="fr-FR" sz="1400" dirty="0">
                <a:solidFill>
                  <a:schemeClr val="bg1"/>
                </a:solidFill>
                <a:latin typeface="Arial" panose="020B0604020202020204" pitchFamily="34" charset="0"/>
              </a:rPr>
              <a:t> Jupiter in 2029 and end </a:t>
            </a:r>
            <a:r>
              <a:rPr lang="fr-FR" sz="1400" dirty="0" err="1">
                <a:solidFill>
                  <a:schemeClr val="bg1"/>
                </a:solidFill>
                <a:latin typeface="Arial" panose="020B0604020202020204" pitchFamily="34" charset="0"/>
              </a:rPr>
              <a:t>its</a:t>
            </a:r>
            <a:r>
              <a:rPr lang="fr-FR" sz="1400" dirty="0">
                <a:solidFill>
                  <a:schemeClr val="bg1"/>
                </a:solidFill>
                <a:latin typeface="Arial" panose="020B0604020202020204" pitchFamily="34" charset="0"/>
              </a:rPr>
              <a:t> mission in 2033</a:t>
            </a:r>
            <a:endParaRPr lang="en-US" sz="1400" dirty="0">
              <a:solidFill>
                <a:schemeClr val="bg1"/>
              </a:solidFill>
              <a:latin typeface="Arial" panose="020B0604020202020204" pitchFamily="34" charset="0"/>
            </a:endParaRPr>
          </a:p>
        </p:txBody>
      </p:sp>
      <p:pic>
        <p:nvPicPr>
          <p:cNvPr id="13" name="Picture 2" descr="C:\Users\bacquet_c\Downloads\satellit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0929" y="212427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bacquet_c\Downloads\jupite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10536" y="352364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bacquet_c\Downloads\solar-syste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75918" y="490789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27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176" y="375085"/>
            <a:ext cx="11232000" cy="900000"/>
          </a:xfrm>
        </p:spPr>
        <p:txBody>
          <a:bodyPr/>
          <a:lstStyle/>
          <a:p>
            <a:r>
              <a:rPr lang="fr-FR" dirty="0"/>
              <a:t>JUICE, </a:t>
            </a:r>
            <a:r>
              <a:rPr lang="fr-FR" dirty="0" err="1"/>
              <a:t>investigating</a:t>
            </a:r>
            <a:r>
              <a:rPr lang="fr-FR" dirty="0"/>
              <a:t> Jupiter and </a:t>
            </a:r>
            <a:r>
              <a:rPr lang="fr-FR" dirty="0" err="1"/>
              <a:t>its</a:t>
            </a:r>
            <a:r>
              <a:rPr lang="fr-FR" dirty="0"/>
              <a:t> </a:t>
            </a:r>
            <a:r>
              <a:rPr lang="fr-FR" dirty="0" err="1"/>
              <a:t>icy</a:t>
            </a:r>
            <a:r>
              <a:rPr lang="fr-FR" dirty="0"/>
              <a:t> </a:t>
            </a:r>
            <a:r>
              <a:rPr lang="fr-FR" dirty="0" err="1"/>
              <a:t>moons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39</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5"/>
          <p:cNvSpPr txBox="1"/>
          <p:nvPr/>
        </p:nvSpPr>
        <p:spPr>
          <a:xfrm>
            <a:off x="1300929" y="1169838"/>
            <a:ext cx="2249095"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smtClean="0">
                <a:solidFill>
                  <a:schemeClr val="bg1"/>
                </a:solidFill>
                <a:latin typeface="Arial"/>
                <a:cs typeface="+mn-cs"/>
              </a:rPr>
              <a:t>JUICE… </a:t>
            </a: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312368" y="1029021"/>
            <a:ext cx="555346" cy="555346"/>
          </a:xfrm>
          <a:prstGeom prst="rect">
            <a:avLst/>
          </a:prstGeom>
        </p:spPr>
      </p:pic>
      <p:sp>
        <p:nvSpPr>
          <p:cNvPr id="18" name="Rectangle 17"/>
          <p:cNvSpPr/>
          <p:nvPr/>
        </p:nvSpPr>
        <p:spPr>
          <a:xfrm>
            <a:off x="5266110" y="5105468"/>
            <a:ext cx="6073636"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will</a:t>
            </a:r>
            <a:r>
              <a:rPr lang="fr-FR" sz="1400" dirty="0">
                <a:solidFill>
                  <a:schemeClr val="bg1"/>
                </a:solidFill>
                <a:latin typeface="Arial" panose="020B0604020202020204" pitchFamily="34" charset="0"/>
              </a:rPr>
              <a:t> end </a:t>
            </a:r>
            <a:r>
              <a:rPr lang="fr-FR" sz="1400" dirty="0" err="1">
                <a:solidFill>
                  <a:schemeClr val="bg1"/>
                </a:solidFill>
                <a:latin typeface="Arial" panose="020B0604020202020204" pitchFamily="34" charset="0"/>
              </a:rPr>
              <a:t>its</a:t>
            </a:r>
            <a:r>
              <a:rPr lang="fr-FR" sz="1400" dirty="0">
                <a:solidFill>
                  <a:schemeClr val="bg1"/>
                </a:solidFill>
                <a:latin typeface="Arial" panose="020B0604020202020204" pitchFamily="34" charset="0"/>
              </a:rPr>
              <a:t> mission by </a:t>
            </a:r>
            <a:r>
              <a:rPr lang="fr-FR" sz="1400" dirty="0" err="1">
                <a:solidFill>
                  <a:schemeClr val="bg1"/>
                </a:solidFill>
                <a:latin typeface="Arial" panose="020B0604020202020204" pitchFamily="34" charset="0"/>
              </a:rPr>
              <a:t>spending</a:t>
            </a:r>
            <a:r>
              <a:rPr lang="fr-FR" sz="1400" dirty="0">
                <a:solidFill>
                  <a:schemeClr val="bg1"/>
                </a:solidFill>
                <a:latin typeface="Arial" panose="020B0604020202020204" pitchFamily="34" charset="0"/>
              </a:rPr>
              <a:t> </a:t>
            </a:r>
            <a:r>
              <a:rPr lang="en-US" sz="1400" dirty="0">
                <a:solidFill>
                  <a:schemeClr val="bg1"/>
                </a:solidFill>
                <a:latin typeface="Arial" panose="020B0604020202020204" pitchFamily="34" charset="0"/>
              </a:rPr>
              <a:t>8 months orbiting around Ganymede, the </a:t>
            </a:r>
            <a:r>
              <a:rPr lang="en-US" sz="1400" b="1" dirty="0">
                <a:solidFill>
                  <a:srgbClr val="00B0F0"/>
                </a:solidFill>
                <a:latin typeface="Arial" panose="020B0604020202020204" pitchFamily="34" charset="0"/>
              </a:rPr>
              <a:t>largest moon in our Solar System </a:t>
            </a:r>
            <a:r>
              <a:rPr lang="en-US" sz="1400" dirty="0">
                <a:solidFill>
                  <a:schemeClr val="bg1"/>
                </a:solidFill>
                <a:latin typeface="Arial" panose="020B0604020202020204" pitchFamily="34" charset="0"/>
              </a:rPr>
              <a:t>(larger than Mercury and Pluto!) and the only one known to possess a magnetic field</a:t>
            </a:r>
            <a:endParaRPr lang="fr-FR" sz="1400" dirty="0">
              <a:solidFill>
                <a:schemeClr val="bg1"/>
              </a:solidFill>
              <a:latin typeface="Arial" panose="020B0604020202020204" pitchFamily="34" charset="0"/>
            </a:endParaRPr>
          </a:p>
        </p:txBody>
      </p:sp>
      <p:sp>
        <p:nvSpPr>
          <p:cNvPr id="19" name="Rectangle 18"/>
          <p:cNvSpPr/>
          <p:nvPr/>
        </p:nvSpPr>
        <p:spPr>
          <a:xfrm>
            <a:off x="1566717" y="2232681"/>
            <a:ext cx="5526541"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…will use </a:t>
            </a:r>
            <a:r>
              <a:rPr lang="en-US" sz="1400" b="1" dirty="0" smtClean="0">
                <a:solidFill>
                  <a:srgbClr val="00B0F0"/>
                </a:solidFill>
                <a:latin typeface="Arial" panose="020B0604020202020204" pitchFamily="34" charset="0"/>
              </a:rPr>
              <a:t>85m² of </a:t>
            </a:r>
            <a:r>
              <a:rPr lang="en-US" sz="1400" b="1" dirty="0">
                <a:solidFill>
                  <a:srgbClr val="00B0F0"/>
                </a:solidFill>
                <a:latin typeface="Arial" panose="020B0604020202020204" pitchFamily="34" charset="0"/>
              </a:rPr>
              <a:t>solar panels </a:t>
            </a:r>
            <a:r>
              <a:rPr lang="en-US" sz="1400" dirty="0">
                <a:solidFill>
                  <a:schemeClr val="bg1"/>
                </a:solidFill>
                <a:latin typeface="Arial" panose="020B0604020202020204" pitchFamily="34" charset="0"/>
              </a:rPr>
              <a:t>to generate electrical power despite Jupiter’s distance from the Sun</a:t>
            </a:r>
            <a:endParaRPr lang="fr-FR" sz="1400" dirty="0">
              <a:solidFill>
                <a:schemeClr val="bg1"/>
              </a:solidFill>
              <a:latin typeface="Arial" panose="020B0604020202020204" pitchFamily="34" charset="0"/>
            </a:endParaRPr>
          </a:p>
        </p:txBody>
      </p:sp>
      <p:sp>
        <p:nvSpPr>
          <p:cNvPr id="20" name="Rectangle 19"/>
          <p:cNvSpPr/>
          <p:nvPr/>
        </p:nvSpPr>
        <p:spPr>
          <a:xfrm>
            <a:off x="3220661" y="3587484"/>
            <a:ext cx="6837739"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a:t>
            </a:r>
            <a:r>
              <a:rPr lang="fr-FR" sz="1400" dirty="0" err="1">
                <a:solidFill>
                  <a:schemeClr val="bg1"/>
                </a:solidFill>
                <a:latin typeface="Arial" panose="020B0604020202020204" pitchFamily="34" charset="0"/>
              </a:rPr>
              <a:t>will</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produce</a:t>
            </a:r>
            <a:r>
              <a:rPr lang="fr-FR" sz="1400" dirty="0">
                <a:solidFill>
                  <a:schemeClr val="bg1"/>
                </a:solidFill>
                <a:latin typeface="Arial" panose="020B0604020202020204" pitchFamily="34" charset="0"/>
              </a:rPr>
              <a:t> a </a:t>
            </a:r>
            <a:r>
              <a:rPr lang="fr-FR" sz="1400" dirty="0" err="1">
                <a:solidFill>
                  <a:schemeClr val="bg1"/>
                </a:solidFill>
                <a:latin typeface="Arial" panose="020B0604020202020204" pitchFamily="34" charset="0"/>
              </a:rPr>
              <a:t>wealth</a:t>
            </a:r>
            <a:r>
              <a:rPr lang="fr-FR" sz="1400" dirty="0">
                <a:solidFill>
                  <a:schemeClr val="bg1"/>
                </a:solidFill>
                <a:latin typeface="Arial" panose="020B0604020202020204" pitchFamily="34" charset="0"/>
              </a:rPr>
              <a:t> of data on t</a:t>
            </a:r>
            <a:r>
              <a:rPr lang="en-US" sz="1400" dirty="0">
                <a:solidFill>
                  <a:schemeClr val="bg1"/>
                </a:solidFill>
                <a:latin typeface="Arial" panose="020B0604020202020204" pitchFamily="34" charset="0"/>
              </a:rPr>
              <a:t>he icy Jovian moons that are of particular interest to scientists as they are believed to have (or once had) </a:t>
            </a:r>
            <a:r>
              <a:rPr lang="en-US" sz="1400" b="1" dirty="0">
                <a:solidFill>
                  <a:srgbClr val="00B0F0"/>
                </a:solidFill>
                <a:latin typeface="Arial" panose="020B0604020202020204" pitchFamily="34" charset="0"/>
              </a:rPr>
              <a:t>liquid oceans of water </a:t>
            </a:r>
            <a:r>
              <a:rPr lang="en-US" sz="1400" dirty="0">
                <a:solidFill>
                  <a:schemeClr val="bg1"/>
                </a:solidFill>
                <a:latin typeface="Arial" panose="020B0604020202020204" pitchFamily="34" charset="0"/>
              </a:rPr>
              <a:t>making </a:t>
            </a:r>
            <a:r>
              <a:rPr lang="en-US" sz="1400" b="1" dirty="0">
                <a:solidFill>
                  <a:srgbClr val="00B0F0"/>
                </a:solidFill>
                <a:latin typeface="Arial" panose="020B0604020202020204" pitchFamily="34" charset="0"/>
              </a:rPr>
              <a:t>them potentially habitable</a:t>
            </a:r>
            <a:endParaRPr lang="fr-FR" sz="1400" b="1" dirty="0">
              <a:solidFill>
                <a:srgbClr val="00B0F0"/>
              </a:solidFill>
              <a:latin typeface="Arial" panose="020B0604020202020204" pitchFamily="34" charset="0"/>
            </a:endParaRPr>
          </a:p>
        </p:txBody>
      </p:sp>
      <p:pic>
        <p:nvPicPr>
          <p:cNvPr id="21" name="Picture 2" descr="C:\Users\bacquet_c\Documents\World Space Week\Visus\solar-pane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339" y="213429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bacquet_c\Downloads\water-drop.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4874" y="357749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bacquet_c\Documents\World Space Week\Visus\milky-wa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2678" y="5140631"/>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76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478800" y="291202"/>
            <a:ext cx="11232000" cy="900000"/>
          </a:xfrm>
        </p:spPr>
        <p:txBody>
          <a:bodyPr/>
          <a:lstStyle/>
          <a:p>
            <a:r>
              <a:rPr lang="fr-FR" dirty="0" err="1" smtClean="0"/>
              <a:t>Why</a:t>
            </a:r>
            <a:r>
              <a:rPr lang="fr-FR" dirty="0" smtClean="0"/>
              <a:t> do </a:t>
            </a:r>
            <a:r>
              <a:rPr lang="fr-FR" dirty="0" err="1" smtClean="0"/>
              <a:t>we</a:t>
            </a:r>
            <a:r>
              <a:rPr lang="fr-FR" dirty="0" smtClean="0"/>
              <a:t> explore Space?</a:t>
            </a:r>
            <a:endParaRPr lang="fr-FR" dirty="0"/>
          </a:p>
        </p:txBody>
      </p:sp>
      <p:sp>
        <p:nvSpPr>
          <p:cNvPr id="10" name="Espace réservé du contenu 9"/>
          <p:cNvSpPr>
            <a:spLocks noGrp="1"/>
          </p:cNvSpPr>
          <p:nvPr>
            <p:ph idx="1"/>
          </p:nvPr>
        </p:nvSpPr>
        <p:spPr>
          <a:xfrm>
            <a:off x="398900" y="1184204"/>
            <a:ext cx="11232000" cy="4351338"/>
          </a:xfrm>
        </p:spPr>
        <p:txBody>
          <a:bodyPr/>
          <a:lstStyle/>
          <a:p>
            <a:pPr marL="0" indent="0" algn="just">
              <a:buNone/>
            </a:pPr>
            <a:r>
              <a:rPr lang="fr-FR" sz="1600" dirty="0">
                <a:latin typeface="Arial" panose="020B0604020202020204" pitchFamily="34" charset="0"/>
              </a:rPr>
              <a:t>Space exploration </a:t>
            </a:r>
            <a:r>
              <a:rPr lang="fr-FR" sz="1600" dirty="0" err="1">
                <a:latin typeface="Arial" panose="020B0604020202020204" pitchFamily="34" charset="0"/>
              </a:rPr>
              <a:t>is</a:t>
            </a:r>
            <a:r>
              <a:rPr lang="fr-FR" sz="1600" dirty="0">
                <a:latin typeface="Arial" panose="020B0604020202020204" pitchFamily="34" charset="0"/>
              </a:rPr>
              <a:t> </a:t>
            </a:r>
            <a:r>
              <a:rPr lang="fr-FR" sz="1600" dirty="0" smtClean="0">
                <a:latin typeface="Arial" panose="020B0604020202020204" pitchFamily="34" charset="0"/>
              </a:rPr>
              <a:t>essential for </a:t>
            </a:r>
            <a:r>
              <a:rPr lang="fr-FR" sz="1600" dirty="0" err="1" smtClean="0">
                <a:latin typeface="Arial" panose="020B0604020202020204" pitchFamily="34" charset="0"/>
              </a:rPr>
              <a:t>learning</a:t>
            </a:r>
            <a:r>
              <a:rPr lang="fr-FR" sz="1600" dirty="0" smtClean="0">
                <a:latin typeface="Arial" panose="020B0604020202020204" pitchFamily="34" charset="0"/>
              </a:rPr>
              <a:t> more about science. </a:t>
            </a:r>
            <a:r>
              <a:rPr lang="en-US" sz="1600" dirty="0" smtClean="0">
                <a:latin typeface="Arial" panose="020B0604020202020204" pitchFamily="34" charset="0"/>
                <a:sym typeface="Wingdings" panose="05000000000000000000" pitchFamily="2" charset="2"/>
              </a:rPr>
              <a:t>It enables us to:</a:t>
            </a:r>
            <a:endParaRPr lang="en-US" sz="1600" dirty="0">
              <a:latin typeface="Arial" panose="020B0604020202020204" pitchFamily="34" charset="0"/>
              <a:sym typeface="Wingdings" panose="05000000000000000000" pitchFamily="2" charset="2"/>
            </a:endParaRPr>
          </a:p>
          <a:p>
            <a:pPr marL="0" indent="0" algn="just">
              <a:buNone/>
            </a:pPr>
            <a:endParaRPr lang="fr-FR" sz="1600" dirty="0" smtClean="0">
              <a:latin typeface="Arial" panose="020B0604020202020204" pitchFamily="34" charset="0"/>
            </a:endParaRPr>
          </a:p>
          <a:p>
            <a:pPr algn="just"/>
            <a:r>
              <a:rPr lang="en-US" sz="1600" dirty="0" smtClean="0">
                <a:latin typeface="Arial" panose="020B0604020202020204" pitchFamily="34" charset="0"/>
                <a:sym typeface="Wingdings" panose="05000000000000000000" pitchFamily="2" charset="2"/>
              </a:rPr>
              <a:t>Better understand the </a:t>
            </a:r>
            <a:r>
              <a:rPr lang="en-US" sz="1600" dirty="0">
                <a:latin typeface="Arial" panose="020B0604020202020204" pitchFamily="34" charset="0"/>
                <a:sym typeface="Wingdings" panose="05000000000000000000" pitchFamily="2" charset="2"/>
              </a:rPr>
              <a:t>W</a:t>
            </a:r>
            <a:r>
              <a:rPr lang="en-US" sz="1600" dirty="0" smtClean="0">
                <a:latin typeface="Arial" panose="020B0604020202020204" pitchFamily="34" charset="0"/>
                <a:sym typeface="Wingdings" panose="05000000000000000000" pitchFamily="2" charset="2"/>
              </a:rPr>
              <a:t>orld we live in</a:t>
            </a:r>
          </a:p>
          <a:p>
            <a:pPr algn="just"/>
            <a:r>
              <a:rPr lang="en-US" sz="1600" dirty="0" smtClean="0">
                <a:latin typeface="Arial" panose="020B0604020202020204" pitchFamily="34" charset="0"/>
                <a:sym typeface="Wingdings" panose="05000000000000000000" pitchFamily="2" charset="2"/>
              </a:rPr>
              <a:t>Observe the birth of the Universe</a:t>
            </a:r>
          </a:p>
          <a:p>
            <a:pPr algn="just"/>
            <a:r>
              <a:rPr lang="fr-FR" sz="1600" dirty="0" err="1" smtClean="0">
                <a:latin typeface="Arial" panose="020B0604020202020204" pitchFamily="34" charset="0"/>
                <a:sym typeface="Wingdings" panose="05000000000000000000" pitchFamily="2" charset="2"/>
              </a:rPr>
              <a:t>Understand</a:t>
            </a:r>
            <a:r>
              <a:rPr lang="fr-FR" sz="1600" dirty="0" smtClean="0">
                <a:latin typeface="Arial" panose="020B0604020202020204" pitchFamily="34" charset="0"/>
                <a:sym typeface="Wingdings" panose="05000000000000000000" pitchFamily="2" charset="2"/>
              </a:rPr>
              <a:t> how galaxies are </a:t>
            </a:r>
            <a:r>
              <a:rPr lang="fr-FR" sz="1600" dirty="0" err="1" smtClean="0">
                <a:latin typeface="Arial" panose="020B0604020202020204" pitchFamily="34" charset="0"/>
                <a:sym typeface="Wingdings" panose="05000000000000000000" pitchFamily="2" charset="2"/>
              </a:rPr>
              <a:t>formed</a:t>
            </a:r>
            <a:endParaRPr lang="en-US" sz="1600" dirty="0">
              <a:latin typeface="Arial" panose="020B0604020202020204" pitchFamily="34" charset="0"/>
              <a:sym typeface="Wingdings" panose="05000000000000000000" pitchFamily="2" charset="2"/>
            </a:endParaRPr>
          </a:p>
          <a:p>
            <a:pPr algn="just"/>
            <a:r>
              <a:rPr lang="en-US" sz="1600" dirty="0" err="1" smtClean="0">
                <a:latin typeface="Arial" panose="020B0604020202020204" pitchFamily="34" charset="0"/>
                <a:sym typeface="Wingdings" panose="05000000000000000000" pitchFamily="2" charset="2"/>
              </a:rPr>
              <a:t>Analyse</a:t>
            </a:r>
            <a:r>
              <a:rPr lang="en-US" sz="1600" dirty="0" smtClean="0">
                <a:latin typeface="Arial" panose="020B0604020202020204" pitchFamily="34" charset="0"/>
                <a:sym typeface="Wingdings" panose="05000000000000000000" pitchFamily="2" charset="2"/>
              </a:rPr>
              <a:t> what planets are made of</a:t>
            </a:r>
          </a:p>
          <a:p>
            <a:pPr marL="0" indent="0" algn="just">
              <a:buNone/>
            </a:pPr>
            <a:endParaRPr lang="en-US" sz="1600" dirty="0">
              <a:latin typeface="Arial" panose="020B0604020202020204" pitchFamily="34" charset="0"/>
              <a:sym typeface="Wingdings" panose="05000000000000000000" pitchFamily="2" charset="2"/>
            </a:endParaRPr>
          </a:p>
          <a:p>
            <a:pPr marL="0" indent="0" algn="just">
              <a:buNone/>
            </a:pPr>
            <a:r>
              <a:rPr lang="fr-FR" sz="1600" dirty="0" smtClean="0">
                <a:latin typeface="Arial" panose="020B0604020202020204" pitchFamily="34" charset="0"/>
              </a:rPr>
              <a:t>4 main areas: </a:t>
            </a:r>
            <a:endParaRPr lang="fr-FR" sz="1600" dirty="0">
              <a:latin typeface="Arial" panose="020B0604020202020204" pitchFamily="34" charset="0"/>
            </a:endParaRPr>
          </a:p>
        </p:txBody>
      </p:sp>
      <p:sp>
        <p:nvSpPr>
          <p:cNvPr id="11" name="Espace réservé du texte 10"/>
          <p:cNvSpPr>
            <a:spLocks noGrp="1"/>
          </p:cNvSpPr>
          <p:nvPr>
            <p:ph type="body" sz="quarter" idx="13"/>
          </p:nvPr>
        </p:nvSpPr>
        <p:spPr/>
        <p:txBody>
          <a:bodyPr/>
          <a:lstStyle/>
          <a:p>
            <a:endParaRPr lang="fr-FR"/>
          </a:p>
        </p:txBody>
      </p:sp>
      <p:sp>
        <p:nvSpPr>
          <p:cNvPr id="6" name="Espace réservé du numéro de diapositive 5"/>
          <p:cNvSpPr>
            <a:spLocks noGrp="1"/>
          </p:cNvSpPr>
          <p:nvPr>
            <p:ph type="sldNum" sz="quarter" idx="4"/>
          </p:nvPr>
        </p:nvSpPr>
        <p:spPr/>
        <p:txBody>
          <a:bodyPr/>
          <a:lstStyle/>
          <a:p>
            <a:fld id="{877C2003-2E6E-4ABC-B270-3E95A87ADF8A}" type="slidenum">
              <a:rPr lang="en-GB" smtClean="0"/>
              <a:pPr/>
              <a:t>4</a:t>
            </a:fld>
            <a:endParaRPr lang="en-GB"/>
          </a:p>
        </p:txBody>
      </p:sp>
      <p:sp>
        <p:nvSpPr>
          <p:cNvPr id="7" name="Espace réservé du pied de page 6"/>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8" name="Espace réservé de la date 7"/>
          <p:cNvSpPr>
            <a:spLocks noGrp="1"/>
          </p:cNvSpPr>
          <p:nvPr>
            <p:ph type="dt" sz="half" idx="2"/>
          </p:nvPr>
        </p:nvSpPr>
        <p:spPr/>
        <p:txBody>
          <a:bodyPr/>
          <a:lstStyle/>
          <a:p>
            <a:r>
              <a:rPr lang="de-DE" smtClean="0"/>
              <a:t>DD MONTH YEAR</a:t>
            </a:r>
            <a:endParaRPr lang="de-DE"/>
          </a:p>
        </p:txBody>
      </p:sp>
      <p:sp>
        <p:nvSpPr>
          <p:cNvPr id="12" name="Titre 1"/>
          <p:cNvSpPr>
            <a:spLocks noGrp="1"/>
          </p:cNvSpPr>
          <p:nvPr/>
        </p:nvSpPr>
        <p:spPr>
          <a:xfrm>
            <a:off x="2433750" y="1458819"/>
            <a:ext cx="7576265" cy="379926"/>
          </a:xfrm>
          <a:prstGeom prst="rect">
            <a:avLst/>
          </a:prstGeom>
        </p:spPr>
        <p:txBody>
          <a:bodyPr/>
          <a:lstStyle>
            <a:lvl1pPr algn="l" rtl="0" eaLnBrk="1" fontAlgn="base" hangingPunct="1">
              <a:spcBef>
                <a:spcPct val="0"/>
              </a:spcBef>
              <a:spcAft>
                <a:spcPct val="0"/>
              </a:spcAft>
              <a:defRPr sz="2000">
                <a:solidFill>
                  <a:schemeClr val="bg1"/>
                </a:solidFill>
                <a:latin typeface="+mj-lt"/>
                <a:ea typeface="+mj-ea"/>
                <a:cs typeface="+mj-cs"/>
              </a:defRPr>
            </a:lvl1pPr>
            <a:lvl2pPr algn="ctr" rtl="0" eaLnBrk="1" fontAlgn="base" hangingPunct="1">
              <a:spcBef>
                <a:spcPct val="0"/>
              </a:spcBef>
              <a:spcAft>
                <a:spcPct val="0"/>
              </a:spcAft>
              <a:defRPr>
                <a:solidFill>
                  <a:schemeClr val="tx2"/>
                </a:solidFill>
                <a:latin typeface="Calibri" pitchFamily="34" charset="0"/>
              </a:defRPr>
            </a:lvl2pPr>
            <a:lvl3pPr algn="ctr" rtl="0" eaLnBrk="1" fontAlgn="base" hangingPunct="1">
              <a:spcBef>
                <a:spcPct val="0"/>
              </a:spcBef>
              <a:spcAft>
                <a:spcPct val="0"/>
              </a:spcAft>
              <a:defRPr>
                <a:solidFill>
                  <a:schemeClr val="tx2"/>
                </a:solidFill>
                <a:latin typeface="Calibri" pitchFamily="34" charset="0"/>
              </a:defRPr>
            </a:lvl3pPr>
            <a:lvl4pPr algn="ctr" rtl="0" eaLnBrk="1" fontAlgn="base" hangingPunct="1">
              <a:spcBef>
                <a:spcPct val="0"/>
              </a:spcBef>
              <a:spcAft>
                <a:spcPct val="0"/>
              </a:spcAft>
              <a:defRPr>
                <a:solidFill>
                  <a:schemeClr val="tx2"/>
                </a:solidFill>
                <a:latin typeface="Calibri" pitchFamily="34" charset="0"/>
              </a:defRPr>
            </a:lvl4pPr>
            <a:lvl5pPr algn="ctr" rtl="0" eaLnBrk="1" fontAlgn="base" hangingPunct="1">
              <a:spcBef>
                <a:spcPct val="0"/>
              </a:spcBef>
              <a:spcAft>
                <a:spcPct val="0"/>
              </a:spcAft>
              <a:defRPr>
                <a:solidFill>
                  <a:schemeClr val="tx2"/>
                </a:solidFill>
                <a:latin typeface="Calibri" pitchFamily="34" charset="0"/>
              </a:defRPr>
            </a:lvl5pPr>
            <a:lvl6pPr marL="457200" algn="ctr" rtl="0" eaLnBrk="1" fontAlgn="base" hangingPunct="1">
              <a:spcBef>
                <a:spcPct val="0"/>
              </a:spcBef>
              <a:spcAft>
                <a:spcPct val="0"/>
              </a:spcAft>
              <a:defRPr>
                <a:solidFill>
                  <a:schemeClr val="tx2"/>
                </a:solidFill>
                <a:latin typeface="Calibri" pitchFamily="34" charset="0"/>
              </a:defRPr>
            </a:lvl6pPr>
            <a:lvl7pPr marL="914400" algn="ctr" rtl="0" eaLnBrk="1" fontAlgn="base" hangingPunct="1">
              <a:spcBef>
                <a:spcPct val="0"/>
              </a:spcBef>
              <a:spcAft>
                <a:spcPct val="0"/>
              </a:spcAft>
              <a:defRPr>
                <a:solidFill>
                  <a:schemeClr val="tx2"/>
                </a:solidFill>
                <a:latin typeface="Calibri" pitchFamily="34" charset="0"/>
              </a:defRPr>
            </a:lvl7pPr>
            <a:lvl8pPr marL="1371600" algn="ctr" rtl="0" eaLnBrk="1" fontAlgn="base" hangingPunct="1">
              <a:spcBef>
                <a:spcPct val="0"/>
              </a:spcBef>
              <a:spcAft>
                <a:spcPct val="0"/>
              </a:spcAft>
              <a:defRPr>
                <a:solidFill>
                  <a:schemeClr val="tx2"/>
                </a:solidFill>
                <a:latin typeface="Calibri" pitchFamily="34" charset="0"/>
              </a:defRPr>
            </a:lvl8pPr>
            <a:lvl9pPr marL="1828800" algn="ctr" rtl="0" eaLnBrk="1" fontAlgn="base" hangingPunct="1">
              <a:spcBef>
                <a:spcPct val="0"/>
              </a:spcBef>
              <a:spcAft>
                <a:spcPct val="0"/>
              </a:spcAft>
              <a:defRPr>
                <a:solidFill>
                  <a:schemeClr val="tx2"/>
                </a:solidFill>
                <a:latin typeface="Calibri" pitchFamily="34" charset="0"/>
              </a:defRPr>
            </a:lvl9pPr>
          </a:lstStyle>
          <a:p>
            <a:endParaRPr lang="fr-FR" dirty="0"/>
          </a:p>
        </p:txBody>
      </p:sp>
      <p:sp>
        <p:nvSpPr>
          <p:cNvPr id="14" name="ZoneTexte 16"/>
          <p:cNvSpPr txBox="1"/>
          <p:nvPr/>
        </p:nvSpPr>
        <p:spPr>
          <a:xfrm>
            <a:off x="6135760" y="5321023"/>
            <a:ext cx="1807828" cy="276308"/>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fr-FR" sz="1400" dirty="0" smtClean="0">
                <a:solidFill>
                  <a:schemeClr val="bg1"/>
                </a:solidFill>
                <a:latin typeface="Arial" panose="020B0604020202020204" pitchFamily="34" charset="0"/>
              </a:rPr>
              <a:t>The Sun –</a:t>
            </a:r>
            <a:r>
              <a:rPr lang="fr-FR" sz="1400" dirty="0" err="1" smtClean="0">
                <a:solidFill>
                  <a:schemeClr val="bg1"/>
                </a:solidFill>
                <a:latin typeface="Arial" panose="020B0604020202020204" pitchFamily="34" charset="0"/>
              </a:rPr>
              <a:t>heliosphere</a:t>
            </a:r>
            <a:r>
              <a:rPr lang="fr-FR" sz="1400" dirty="0" smtClean="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magnetosphere</a:t>
            </a:r>
            <a:endParaRPr lang="fr-FR" sz="1400" dirty="0">
              <a:solidFill>
                <a:schemeClr val="bg1"/>
              </a:solidFill>
              <a:latin typeface="Arial" panose="020B0604020202020204" pitchFamily="34" charset="0"/>
            </a:endParaRPr>
          </a:p>
        </p:txBody>
      </p:sp>
      <p:sp>
        <p:nvSpPr>
          <p:cNvPr id="15" name="ZoneTexte 18"/>
          <p:cNvSpPr txBox="1"/>
          <p:nvPr/>
        </p:nvSpPr>
        <p:spPr>
          <a:xfrm>
            <a:off x="3760735" y="5322773"/>
            <a:ext cx="1155802" cy="276308"/>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fr-FR" sz="1400" kern="0" dirty="0" err="1" smtClean="0">
                <a:solidFill>
                  <a:schemeClr val="bg1"/>
                </a:solidFill>
                <a:latin typeface="Arial"/>
                <a:cs typeface="+mn-cs"/>
              </a:rPr>
              <a:t>Astronomy</a:t>
            </a:r>
            <a:endParaRPr lang="fr-FR" sz="1400" kern="0" dirty="0" smtClean="0">
              <a:solidFill>
                <a:schemeClr val="bg1"/>
              </a:solidFill>
              <a:latin typeface="Arial"/>
              <a:cs typeface="+mn-cs"/>
            </a:endParaRPr>
          </a:p>
        </p:txBody>
      </p:sp>
      <p:sp>
        <p:nvSpPr>
          <p:cNvPr id="16" name="ZoneTexte 19"/>
          <p:cNvSpPr txBox="1"/>
          <p:nvPr/>
        </p:nvSpPr>
        <p:spPr>
          <a:xfrm>
            <a:off x="1132133" y="5321023"/>
            <a:ext cx="1523234" cy="276308"/>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fr-FR" sz="1400" kern="0" dirty="0" err="1" smtClean="0">
                <a:solidFill>
                  <a:schemeClr val="bg1"/>
                </a:solidFill>
                <a:latin typeface="Arial"/>
                <a:cs typeface="+mn-cs"/>
              </a:rPr>
              <a:t>Planetary</a:t>
            </a:r>
            <a:r>
              <a:rPr lang="fr-FR" sz="1400" kern="0" dirty="0" smtClean="0">
                <a:solidFill>
                  <a:schemeClr val="bg1"/>
                </a:solidFill>
                <a:latin typeface="Arial"/>
                <a:cs typeface="+mn-cs"/>
              </a:rPr>
              <a:t> exploration</a:t>
            </a:r>
          </a:p>
        </p:txBody>
      </p:sp>
      <p:sp>
        <p:nvSpPr>
          <p:cNvPr id="17" name="ZoneTexte 21"/>
          <p:cNvSpPr txBox="1"/>
          <p:nvPr/>
        </p:nvSpPr>
        <p:spPr>
          <a:xfrm>
            <a:off x="9229739" y="5322773"/>
            <a:ext cx="1560551" cy="276308"/>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fr-FR" sz="1400" kern="0" dirty="0" err="1" smtClean="0">
                <a:solidFill>
                  <a:schemeClr val="bg1"/>
                </a:solidFill>
                <a:latin typeface="Arial"/>
                <a:cs typeface="+mn-cs"/>
              </a:rPr>
              <a:t>Fundamental</a:t>
            </a:r>
            <a:r>
              <a:rPr lang="fr-FR" sz="1400" kern="0" dirty="0" smtClean="0">
                <a:solidFill>
                  <a:schemeClr val="bg1"/>
                </a:solidFill>
                <a:latin typeface="Arial"/>
                <a:cs typeface="+mn-cs"/>
              </a:rPr>
              <a:t> </a:t>
            </a:r>
            <a:r>
              <a:rPr lang="fr-FR" sz="1400" kern="0" dirty="0" err="1" smtClean="0">
                <a:solidFill>
                  <a:schemeClr val="bg1"/>
                </a:solidFill>
                <a:latin typeface="Arial"/>
                <a:cs typeface="+mn-cs"/>
              </a:rPr>
              <a:t>physics</a:t>
            </a:r>
            <a:endParaRPr lang="fr-FR" sz="1400" kern="0" dirty="0" smtClean="0">
              <a:solidFill>
                <a:schemeClr val="bg1"/>
              </a:solidFill>
              <a:latin typeface="Arial"/>
              <a:cs typeface="+mn-cs"/>
            </a:endParaRPr>
          </a:p>
        </p:txBody>
      </p:sp>
      <p:pic>
        <p:nvPicPr>
          <p:cNvPr id="18" name="Picture 3" descr="C:\Users\bacquet_c\Documents\World Space Week\Visus\constellation-astronomy-education-science-stars-51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8636" y="409190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bacquet_c\Documents\World Space Week\Visus\Planet explorati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3750" y="399425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bacquet_c\Documents\World Space Week\Visus\Physic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70015" y="399425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bacquet_c\Documents\World Space Week\Visus\Sun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99674" y="3994253"/>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59" y="664165"/>
            <a:ext cx="11232000" cy="900000"/>
          </a:xfrm>
        </p:spPr>
        <p:txBody>
          <a:bodyPr/>
          <a:lstStyle/>
          <a:p>
            <a:r>
              <a:rPr lang="en-US" dirty="0" smtClean="0"/>
              <a:t>Questions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40</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Picture 2" descr="C:\Users\bacquet_c\Documents\World Space Week\Visus\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284" y="281158"/>
            <a:ext cx="752114" cy="7521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558988" y="1518800"/>
            <a:ext cx="5280212" cy="369332"/>
          </a:xfrm>
          <a:prstGeom prst="rect">
            <a:avLst/>
          </a:prstGeom>
          <a:noFill/>
        </p:spPr>
        <p:txBody>
          <a:bodyPr wrap="square" rtlCol="0">
            <a:spAutoFit/>
          </a:bodyPr>
          <a:lstStyle/>
          <a:p>
            <a:pPr algn="ctr"/>
            <a:r>
              <a:rPr lang="en-US" dirty="0" smtClean="0">
                <a:solidFill>
                  <a:schemeClr val="bg1"/>
                </a:solidFill>
              </a:rPr>
              <a:t>Why do we know so little about Mercury?</a:t>
            </a:r>
            <a:endParaRPr lang="fr-FR" dirty="0">
              <a:solidFill>
                <a:schemeClr val="bg1"/>
              </a:solidFill>
            </a:endParaRPr>
          </a:p>
        </p:txBody>
      </p:sp>
      <p:pic>
        <p:nvPicPr>
          <p:cNvPr id="10" name="Picture 2" descr="https://www.nasa.gov/sites/default/files/images/729223main_728322main_messenger_orbit_image20130218_2_full_full_full.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60215" y="2200731"/>
            <a:ext cx="5078985" cy="31106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337139" y="5111101"/>
            <a:ext cx="502061" cy="200055"/>
          </a:xfrm>
          <a:prstGeom prst="rect">
            <a:avLst/>
          </a:prstGeom>
        </p:spPr>
        <p:txBody>
          <a:bodyPr wrap="none">
            <a:spAutoFit/>
          </a:bodyPr>
          <a:lstStyle/>
          <a:p>
            <a:r>
              <a:rPr lang="fr-FR" sz="700" b="1" dirty="0" smtClean="0">
                <a:solidFill>
                  <a:schemeClr val="bg1"/>
                </a:solidFill>
              </a:rPr>
              <a:t>©NASA</a:t>
            </a:r>
            <a:endParaRPr lang="fr-FR" sz="700" b="1" dirty="0">
              <a:solidFill>
                <a:schemeClr val="bg1"/>
              </a:solidFill>
            </a:endParaRPr>
          </a:p>
        </p:txBody>
      </p:sp>
    </p:spTree>
    <p:extLst>
      <p:ext uri="{BB962C8B-B14F-4D97-AF65-F5344CB8AC3E}">
        <p14:creationId xmlns:p14="http://schemas.microsoft.com/office/powerpoint/2010/main" val="1763411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18735" y="1678042"/>
            <a:ext cx="8856134" cy="3757430"/>
          </a:xfrm>
          <a:prstGeom prst="rect">
            <a:avLst/>
          </a:prstGeom>
        </p:spPr>
      </p:pic>
      <p:sp>
        <p:nvSpPr>
          <p:cNvPr id="2" name="Titre 1"/>
          <p:cNvSpPr>
            <a:spLocks noGrp="1"/>
          </p:cNvSpPr>
          <p:nvPr>
            <p:ph type="title"/>
          </p:nvPr>
        </p:nvSpPr>
        <p:spPr/>
        <p:txBody>
          <a:bodyPr/>
          <a:lstStyle/>
          <a:p>
            <a:r>
              <a:rPr lang="en-US" dirty="0" smtClean="0"/>
              <a:t>Where is Mercury?</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41</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ZoneTexte 17"/>
          <p:cNvSpPr txBox="1"/>
          <p:nvPr/>
        </p:nvSpPr>
        <p:spPr>
          <a:xfrm>
            <a:off x="2060224" y="3325924"/>
            <a:ext cx="10582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smtClean="0"/>
              <a:t>Sun</a:t>
            </a:r>
            <a:endParaRPr lang="fr-FR" sz="2400" b="1" dirty="0"/>
          </a:p>
        </p:txBody>
      </p:sp>
      <p:sp>
        <p:nvSpPr>
          <p:cNvPr id="10" name="Arc 9"/>
          <p:cNvSpPr/>
          <p:nvPr/>
        </p:nvSpPr>
        <p:spPr>
          <a:xfrm rot="5400000" flipH="1" flipV="1">
            <a:off x="3474620" y="3524515"/>
            <a:ext cx="1947729" cy="1508590"/>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11" name="ZoneTexte 16"/>
          <p:cNvSpPr txBox="1"/>
          <p:nvPr/>
        </p:nvSpPr>
        <p:spPr>
          <a:xfrm>
            <a:off x="4060810" y="5098635"/>
            <a:ext cx="140288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solidFill>
                  <a:schemeClr val="bg1"/>
                </a:solidFill>
              </a:rPr>
              <a:t>Right </a:t>
            </a:r>
            <a:r>
              <a:rPr lang="fr-FR" sz="1200" dirty="0" err="1" smtClean="0">
                <a:solidFill>
                  <a:schemeClr val="bg1"/>
                </a:solidFill>
              </a:rPr>
              <a:t>here</a:t>
            </a:r>
            <a:r>
              <a:rPr lang="fr-FR" sz="1200" dirty="0" smtClean="0">
                <a:solidFill>
                  <a:schemeClr val="bg1"/>
                </a:solidFill>
              </a:rPr>
              <a:t>!</a:t>
            </a:r>
            <a:endParaRPr lang="fr-FR" sz="1200" dirty="0">
              <a:solidFill>
                <a:schemeClr val="bg1"/>
              </a:solidFill>
            </a:endParaRPr>
          </a:p>
        </p:txBody>
      </p:sp>
      <p:sp>
        <p:nvSpPr>
          <p:cNvPr id="13" name="ZoneTexte 12"/>
          <p:cNvSpPr txBox="1"/>
          <p:nvPr/>
        </p:nvSpPr>
        <p:spPr>
          <a:xfrm>
            <a:off x="9779738" y="5204640"/>
            <a:ext cx="795131" cy="230832"/>
          </a:xfrm>
          <a:prstGeom prst="rect">
            <a:avLst/>
          </a:prstGeom>
          <a:noFill/>
        </p:spPr>
        <p:txBody>
          <a:bodyPr wrap="square" rtlCol="0">
            <a:spAutoFit/>
          </a:bodyPr>
          <a:lstStyle/>
          <a:p>
            <a:pPr algn="r"/>
            <a:r>
              <a:rPr lang="fr-FR" sz="900" dirty="0" smtClean="0">
                <a:solidFill>
                  <a:schemeClr val="bg1"/>
                </a:solidFill>
              </a:rPr>
              <a:t>©</a:t>
            </a:r>
            <a:r>
              <a:rPr lang="fr-FR" sz="900" dirty="0" err="1" smtClean="0">
                <a:solidFill>
                  <a:schemeClr val="bg1"/>
                </a:solidFill>
              </a:rPr>
              <a:t>Wikipedia</a:t>
            </a:r>
            <a:endParaRPr lang="fr-FR" sz="900" dirty="0">
              <a:solidFill>
                <a:schemeClr val="bg1"/>
              </a:solidFill>
            </a:endParaRPr>
          </a:p>
        </p:txBody>
      </p:sp>
    </p:spTree>
    <p:extLst>
      <p:ext uri="{BB962C8B-B14F-4D97-AF65-F5344CB8AC3E}">
        <p14:creationId xmlns:p14="http://schemas.microsoft.com/office/powerpoint/2010/main" val="2939764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p:cNvPicPr>
            <a:picLocks noGrp="1" noChangeAspect="1"/>
          </p:cNvPicPr>
          <p:nvPr>
            <p:ph type="pic" sz="quarter" idx="14"/>
          </p:nvPr>
        </p:nvPicPr>
        <p:blipFill>
          <a:blip r:embed="rId2">
            <a:extLst>
              <a:ext uri="{28A0092B-C50C-407E-A947-70E740481C1C}">
                <a14:useLocalDpi xmlns:a14="http://schemas.microsoft.com/office/drawing/2010/main"/>
              </a:ext>
            </a:extLst>
          </a:blip>
          <a:srcRect/>
          <a:stretch>
            <a:fillRect/>
          </a:stretch>
        </p:blipFill>
        <p:spPr/>
      </p:pic>
      <p:sp>
        <p:nvSpPr>
          <p:cNvPr id="11" name="Espace réservé du texte 10"/>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42</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2" name="Espace réservé pour une image  11"/>
          <p:cNvSpPr>
            <a:spLocks noGrp="1"/>
          </p:cNvSpPr>
          <p:nvPr>
            <p:ph type="pic" sz="quarter" idx="15"/>
          </p:nvPr>
        </p:nvSpPr>
        <p:spPr/>
      </p:sp>
      <p:sp>
        <p:nvSpPr>
          <p:cNvPr id="13" name="Espace réservé pour une image  12"/>
          <p:cNvSpPr>
            <a:spLocks noGrp="1"/>
          </p:cNvSpPr>
          <p:nvPr>
            <p:ph type="pic" sz="quarter" idx="16"/>
          </p:nvPr>
        </p:nvSpPr>
        <p:spPr/>
      </p:sp>
      <p:sp>
        <p:nvSpPr>
          <p:cNvPr id="2" name="Titre 1"/>
          <p:cNvSpPr>
            <a:spLocks noGrp="1"/>
          </p:cNvSpPr>
          <p:nvPr>
            <p:ph type="title" idx="4294967295"/>
          </p:nvPr>
        </p:nvSpPr>
        <p:spPr>
          <a:xfrm>
            <a:off x="502023" y="161459"/>
            <a:ext cx="11231563" cy="900112"/>
          </a:xfrm>
        </p:spPr>
        <p:txBody>
          <a:bodyPr/>
          <a:lstStyle/>
          <a:p>
            <a:r>
              <a:rPr lang="en-US" dirty="0" smtClean="0">
                <a:solidFill>
                  <a:schemeClr val="bg1"/>
                </a:solidFill>
              </a:rPr>
              <a:t>What is </a:t>
            </a:r>
            <a:r>
              <a:rPr lang="en-US" dirty="0" err="1" smtClean="0">
                <a:solidFill>
                  <a:schemeClr val="bg1"/>
                </a:solidFill>
              </a:rPr>
              <a:t>BepiColombo</a:t>
            </a:r>
            <a:r>
              <a:rPr lang="en-US" dirty="0" smtClean="0">
                <a:solidFill>
                  <a:schemeClr val="bg1"/>
                </a:solidFill>
              </a:rPr>
              <a:t>?</a:t>
            </a:r>
            <a:endParaRPr lang="fr-FR" dirty="0">
              <a:solidFill>
                <a:schemeClr val="bg1"/>
              </a:solidFill>
            </a:endParaRPr>
          </a:p>
        </p:txBody>
      </p:sp>
      <p:sp>
        <p:nvSpPr>
          <p:cNvPr id="14" name="ZoneTexte 13"/>
          <p:cNvSpPr txBox="1"/>
          <p:nvPr/>
        </p:nvSpPr>
        <p:spPr>
          <a:xfrm>
            <a:off x="152400" y="2836334"/>
            <a:ext cx="4365812" cy="2031325"/>
          </a:xfrm>
          <a:prstGeom prst="rect">
            <a:avLst/>
          </a:prstGeom>
          <a:solidFill>
            <a:srgbClr val="7F7F7F">
              <a:alpha val="50196"/>
            </a:srgbClr>
          </a:solidFill>
          <a:ln>
            <a:noFill/>
          </a:ln>
        </p:spPr>
        <p:txBody>
          <a:bodyPr wrap="square" rtlCol="0">
            <a:spAutoFit/>
          </a:bodyPr>
          <a:lstStyle/>
          <a:p>
            <a:r>
              <a:rPr lang="en-US" dirty="0" err="1" smtClean="0">
                <a:solidFill>
                  <a:schemeClr val="bg1"/>
                </a:solidFill>
              </a:rPr>
              <a:t>BepiColombo</a:t>
            </a:r>
            <a:r>
              <a:rPr lang="en-US" dirty="0" smtClean="0">
                <a:solidFill>
                  <a:schemeClr val="bg1"/>
                </a:solidFill>
              </a:rPr>
              <a:t> </a:t>
            </a:r>
            <a:r>
              <a:rPr lang="en-US" dirty="0">
                <a:solidFill>
                  <a:schemeClr val="bg1"/>
                </a:solidFill>
              </a:rPr>
              <a:t>is Europe’s first mission to Mercury, </a:t>
            </a:r>
            <a:r>
              <a:rPr lang="en-US" dirty="0">
                <a:solidFill>
                  <a:srgbClr val="FFFF00"/>
                </a:solidFill>
              </a:rPr>
              <a:t>the least known of the inner planets. </a:t>
            </a:r>
          </a:p>
          <a:p>
            <a:endParaRPr lang="en-US" dirty="0">
              <a:solidFill>
                <a:schemeClr val="bg1"/>
              </a:solidFill>
            </a:endParaRPr>
          </a:p>
          <a:p>
            <a:r>
              <a:rPr lang="en-US" dirty="0">
                <a:solidFill>
                  <a:schemeClr val="bg1"/>
                </a:solidFill>
              </a:rPr>
              <a:t>It will study the composition, geophysics, atmosphere, magnetosphere and history of the</a:t>
            </a:r>
            <a:r>
              <a:rPr lang="fr-FR" dirty="0">
                <a:solidFill>
                  <a:schemeClr val="bg1"/>
                </a:solidFill>
              </a:rPr>
              <a:t> </a:t>
            </a:r>
            <a:r>
              <a:rPr lang="en-US" dirty="0">
                <a:solidFill>
                  <a:srgbClr val="FFFF00"/>
                </a:solidFill>
              </a:rPr>
              <a:t>closest planet to the Sun</a:t>
            </a:r>
            <a:r>
              <a:rPr lang="en-US" dirty="0" smtClean="0">
                <a:solidFill>
                  <a:schemeClr val="bg1"/>
                </a:solidFill>
              </a:rPr>
              <a:t>.</a:t>
            </a:r>
            <a:endParaRPr lang="fr-FR" dirty="0">
              <a:solidFill>
                <a:schemeClr val="bg1"/>
              </a:solidFill>
            </a:endParaRPr>
          </a:p>
        </p:txBody>
      </p:sp>
    </p:spTree>
    <p:extLst>
      <p:ext uri="{BB962C8B-B14F-4D97-AF65-F5344CB8AC3E}">
        <p14:creationId xmlns:p14="http://schemas.microsoft.com/office/powerpoint/2010/main" val="402277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478800" y="431258"/>
            <a:ext cx="11232000" cy="900000"/>
          </a:xfrm>
        </p:spPr>
        <p:txBody>
          <a:bodyPr/>
          <a:lstStyle/>
          <a:p>
            <a:r>
              <a:rPr lang="fr-FR" dirty="0" err="1"/>
              <a:t>BepiColombo</a:t>
            </a:r>
            <a:r>
              <a:rPr lang="fr-FR" dirty="0"/>
              <a:t>, </a:t>
            </a:r>
            <a:r>
              <a:rPr lang="fr-FR" dirty="0" err="1"/>
              <a:t>uncovering</a:t>
            </a:r>
            <a:r>
              <a:rPr lang="fr-FR" dirty="0"/>
              <a:t> </a:t>
            </a:r>
            <a:r>
              <a:rPr lang="fr-FR" dirty="0" err="1"/>
              <a:t>Mercury’s</a:t>
            </a:r>
            <a:r>
              <a:rPr lang="fr-FR" dirty="0"/>
              <a:t> </a:t>
            </a:r>
            <a:r>
              <a:rPr lang="fr-FR" dirty="0" err="1"/>
              <a:t>mysteries</a:t>
            </a:r>
            <a:endParaRPr lang="fr-FR" dirty="0"/>
          </a:p>
        </p:txBody>
      </p:sp>
      <p:sp>
        <p:nvSpPr>
          <p:cNvPr id="11" name="Espace réservé du texte 10"/>
          <p:cNvSpPr>
            <a:spLocks noGrp="1"/>
          </p:cNvSpPr>
          <p:nvPr>
            <p:ph type="body" sz="quarter" idx="13"/>
          </p:nvPr>
        </p:nvSpPr>
        <p:spPr/>
        <p:txBody>
          <a:bodyPr/>
          <a:lstStyle/>
          <a:p>
            <a:endParaRPr lang="fr-FR"/>
          </a:p>
        </p:txBody>
      </p:sp>
      <p:sp>
        <p:nvSpPr>
          <p:cNvPr id="4" name="Espace réservé du numéro de diapositive 3"/>
          <p:cNvSpPr>
            <a:spLocks noGrp="1"/>
          </p:cNvSpPr>
          <p:nvPr>
            <p:ph type="sldNum" sz="quarter" idx="4"/>
          </p:nvPr>
        </p:nvSpPr>
        <p:spPr/>
        <p:txBody>
          <a:bodyPr/>
          <a:lstStyle/>
          <a:p>
            <a:fld id="{877C2003-2E6E-4ABC-B270-3E95A87ADF8A}" type="slidenum">
              <a:rPr lang="en-GB" noProof="0" smtClean="0"/>
              <a:t>43</a:t>
            </a:fld>
            <a:endParaRPr lang="en-GB" noProof="0"/>
          </a:p>
        </p:txBody>
      </p:sp>
      <p:sp>
        <p:nvSpPr>
          <p:cNvPr id="5" name="Espace réservé du pied de page 4"/>
          <p:cNvSpPr>
            <a:spLocks noGrp="1"/>
          </p:cNvSpPr>
          <p:nvPr>
            <p:ph type="ftr" sz="quarter" idx="3"/>
          </p:nvPr>
        </p:nvSpPr>
        <p:spPr/>
        <p:txBody>
          <a:bodyPr/>
          <a:lstStyle/>
          <a:p>
            <a:r>
              <a:rPr lang="en-GB" noProof="0" dirty="0" smtClean="0">
                <a:solidFill>
                  <a:srgbClr val="000000">
                    <a:tint val="75000"/>
                  </a:srgbClr>
                </a:solidFill>
              </a:rPr>
              <a:t>© Copyright Airbus (Specify your Legal Entity YEAR) / </a:t>
            </a:r>
            <a:r>
              <a:rPr lang="en-GB" noProof="0" dirty="0" smtClean="0"/>
              <a:t>Presentation title runs here (go to Header and Footer to edit this text)</a:t>
            </a:r>
            <a:endParaRPr lang="en-GB" noProof="0" dirty="0"/>
          </a:p>
        </p:txBody>
      </p:sp>
      <p:sp>
        <p:nvSpPr>
          <p:cNvPr id="6" name="Espace réservé de la date 5"/>
          <p:cNvSpPr>
            <a:spLocks noGrp="1"/>
          </p:cNvSpPr>
          <p:nvPr>
            <p:ph type="dt" sz="half" idx="2"/>
          </p:nvPr>
        </p:nvSpPr>
        <p:spPr/>
        <p:txBody>
          <a:bodyPr/>
          <a:lstStyle/>
          <a:p>
            <a:r>
              <a:rPr lang="en-GB" noProof="0" smtClean="0"/>
              <a:t>DD MONTH YEAR</a:t>
            </a:r>
            <a:endParaRPr lang="en-GB" noProof="0"/>
          </a:p>
        </p:txBody>
      </p:sp>
      <p:sp>
        <p:nvSpPr>
          <p:cNvPr id="12" name="ZoneTexte 5"/>
          <p:cNvSpPr txBox="1"/>
          <p:nvPr/>
        </p:nvSpPr>
        <p:spPr>
          <a:xfrm>
            <a:off x="2018105" y="1174375"/>
            <a:ext cx="4749201"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err="1" smtClean="0">
                <a:solidFill>
                  <a:schemeClr val="bg1"/>
                </a:solidFill>
                <a:latin typeface="Arial"/>
                <a:cs typeface="+mn-cs"/>
              </a:rPr>
              <a:t>BepiColombo</a:t>
            </a:r>
            <a:r>
              <a:rPr lang="fr-FR" sz="1600" b="1" kern="0" dirty="0" smtClean="0">
                <a:solidFill>
                  <a:schemeClr val="bg1"/>
                </a:solidFill>
                <a:latin typeface="Arial"/>
                <a:cs typeface="+mn-cs"/>
              </a:rPr>
              <a:t>…</a:t>
            </a:r>
          </a:p>
        </p:txBody>
      </p:sp>
      <p:pic>
        <p:nvPicPr>
          <p:cNvPr id="13" name="Imag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8305" y="924775"/>
            <a:ext cx="554400" cy="554400"/>
          </a:xfrm>
          <a:prstGeom prst="rect">
            <a:avLst/>
          </a:prstGeom>
        </p:spPr>
      </p:pic>
      <p:sp>
        <p:nvSpPr>
          <p:cNvPr id="14" name="Rectangle 13"/>
          <p:cNvSpPr/>
          <p:nvPr/>
        </p:nvSpPr>
        <p:spPr>
          <a:xfrm>
            <a:off x="1394566" y="2521105"/>
            <a:ext cx="4438063"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is named after Giuseppe Colombo, a scientist who </a:t>
            </a:r>
            <a:r>
              <a:rPr lang="en-US" sz="1400" b="1" dirty="0">
                <a:solidFill>
                  <a:srgbClr val="00B0F0"/>
                </a:solidFill>
                <a:latin typeface="Arial" panose="020B0604020202020204" pitchFamily="34" charset="0"/>
              </a:rPr>
              <a:t>studied Mercury's orbit</a:t>
            </a:r>
            <a:r>
              <a:rPr lang="en-US" sz="1400" dirty="0">
                <a:solidFill>
                  <a:schemeClr val="bg1"/>
                </a:solidFill>
                <a:latin typeface="Arial" panose="020B0604020202020204" pitchFamily="34" charset="0"/>
              </a:rPr>
              <a:t>, and helped lay the groundwork for interplanetary travel</a:t>
            </a:r>
            <a:endParaRPr lang="fr-FR" sz="1400" dirty="0">
              <a:solidFill>
                <a:schemeClr val="bg1"/>
              </a:solidFill>
              <a:latin typeface="Arial" panose="020B0604020202020204" pitchFamily="34" charset="0"/>
            </a:endParaRPr>
          </a:p>
        </p:txBody>
      </p:sp>
      <p:sp>
        <p:nvSpPr>
          <p:cNvPr id="18" name="Rectangle 17"/>
          <p:cNvSpPr/>
          <p:nvPr/>
        </p:nvSpPr>
        <p:spPr>
          <a:xfrm>
            <a:off x="6965548" y="4551938"/>
            <a:ext cx="5019307" cy="1169551"/>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separate </a:t>
            </a:r>
            <a:r>
              <a:rPr lang="en-US" sz="1400" b="1" dirty="0">
                <a:solidFill>
                  <a:srgbClr val="00B0F0"/>
                </a:solidFill>
                <a:latin typeface="Arial" panose="020B0604020202020204" pitchFamily="34" charset="0"/>
              </a:rPr>
              <a:t>into 2 </a:t>
            </a:r>
            <a:r>
              <a:rPr lang="en-US" sz="1400" b="1" dirty="0" smtClean="0">
                <a:solidFill>
                  <a:srgbClr val="00B0F0"/>
                </a:solidFill>
                <a:latin typeface="Arial" panose="020B0604020202020204" pitchFamily="34" charset="0"/>
              </a:rPr>
              <a:t>spacecraft </a:t>
            </a:r>
            <a:r>
              <a:rPr lang="en-US" sz="1400" dirty="0" smtClean="0">
                <a:solidFill>
                  <a:schemeClr val="bg1"/>
                </a:solidFill>
                <a:latin typeface="Arial" panose="020B0604020202020204" pitchFamily="34" charset="0"/>
              </a:rPr>
              <a:t>after </a:t>
            </a:r>
            <a:r>
              <a:rPr lang="en-US" sz="1400" dirty="0">
                <a:solidFill>
                  <a:schemeClr val="bg1"/>
                </a:solidFill>
                <a:latin typeface="Arial" panose="020B0604020202020204" pitchFamily="34" charset="0"/>
              </a:rPr>
              <a:t>reaching </a:t>
            </a:r>
            <a:r>
              <a:rPr lang="en-US" sz="1400" dirty="0" smtClean="0">
                <a:solidFill>
                  <a:schemeClr val="bg1"/>
                </a:solidFill>
                <a:latin typeface="Arial" panose="020B0604020202020204" pitchFamily="34" charset="0"/>
              </a:rPr>
              <a:t>its destination</a:t>
            </a:r>
            <a:r>
              <a:rPr lang="en-US" sz="1400" dirty="0">
                <a:solidFill>
                  <a:schemeClr val="bg1"/>
                </a:solidFill>
                <a:latin typeface="Arial" panose="020B0604020202020204" pitchFamily="34" charset="0"/>
              </a:rPr>
              <a:t>. The Mercury Planetary Orbiter will study the </a:t>
            </a:r>
            <a:r>
              <a:rPr lang="en-US" sz="1400" b="1" dirty="0">
                <a:solidFill>
                  <a:srgbClr val="00B0F0"/>
                </a:solidFill>
                <a:latin typeface="Arial" panose="020B0604020202020204" pitchFamily="34" charset="0"/>
              </a:rPr>
              <a:t>surface of Mercury </a:t>
            </a:r>
            <a:r>
              <a:rPr lang="en-US" sz="1400" dirty="0">
                <a:solidFill>
                  <a:schemeClr val="bg1"/>
                </a:solidFill>
                <a:latin typeface="Arial" panose="020B0604020202020204" pitchFamily="34" charset="0"/>
              </a:rPr>
              <a:t>and investigate the inside of the planet while the Mercury </a:t>
            </a:r>
            <a:r>
              <a:rPr lang="en-US" sz="1400" dirty="0" err="1">
                <a:solidFill>
                  <a:schemeClr val="bg1"/>
                </a:solidFill>
                <a:latin typeface="Arial" panose="020B0604020202020204" pitchFamily="34" charset="0"/>
              </a:rPr>
              <a:t>Magnetospheric</a:t>
            </a:r>
            <a:r>
              <a:rPr lang="en-US" sz="1400" dirty="0">
                <a:solidFill>
                  <a:schemeClr val="bg1"/>
                </a:solidFill>
                <a:latin typeface="Arial" panose="020B0604020202020204" pitchFamily="34" charset="0"/>
              </a:rPr>
              <a:t> Orbiter will study its </a:t>
            </a:r>
            <a:r>
              <a:rPr lang="en-US" sz="1400" b="1" dirty="0">
                <a:solidFill>
                  <a:srgbClr val="00B0F0"/>
                </a:solidFill>
                <a:latin typeface="Arial" panose="020B0604020202020204" pitchFamily="34" charset="0"/>
              </a:rPr>
              <a:t>magnetic field</a:t>
            </a:r>
            <a:endParaRPr lang="fr-FR" sz="1400" b="1" dirty="0">
              <a:solidFill>
                <a:srgbClr val="00B0F0"/>
              </a:solidFill>
              <a:latin typeface="Arial" panose="020B0604020202020204" pitchFamily="34" charset="0"/>
            </a:endParaRPr>
          </a:p>
        </p:txBody>
      </p:sp>
      <p:sp>
        <p:nvSpPr>
          <p:cNvPr id="19" name="Rectangle 18"/>
          <p:cNvSpPr/>
          <p:nvPr/>
        </p:nvSpPr>
        <p:spPr>
          <a:xfrm>
            <a:off x="7205244" y="2413384"/>
            <a:ext cx="4673077"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a:solidFill>
                  <a:schemeClr val="bg1"/>
                </a:solidFill>
                <a:latin typeface="Arial" panose="020B0604020202020204" pitchFamily="34" charset="0"/>
              </a:rPr>
              <a:t>… </a:t>
            </a:r>
            <a:r>
              <a:rPr lang="en-US" sz="1400" dirty="0">
                <a:solidFill>
                  <a:schemeClr val="bg1"/>
                </a:solidFill>
                <a:latin typeface="Arial" panose="020B0604020202020204" pitchFamily="34" charset="0"/>
              </a:rPr>
              <a:t>is the 1st European mission to Mercury and only the </a:t>
            </a:r>
            <a:r>
              <a:rPr lang="en-US" sz="1400" b="1" dirty="0">
                <a:solidFill>
                  <a:srgbClr val="00B0F0"/>
                </a:solidFill>
                <a:latin typeface="Arial" panose="020B0604020202020204" pitchFamily="34" charset="0"/>
              </a:rPr>
              <a:t>2nd spacecraft to orbit Mercury </a:t>
            </a:r>
            <a:r>
              <a:rPr lang="en-US" sz="1400" dirty="0">
                <a:solidFill>
                  <a:schemeClr val="bg1"/>
                </a:solidFill>
                <a:latin typeface="Arial" panose="020B0604020202020204" pitchFamily="34" charset="0"/>
              </a:rPr>
              <a:t>in the entire history of planetary exploration</a:t>
            </a:r>
            <a:endParaRPr lang="fr-FR" sz="1400" dirty="0">
              <a:solidFill>
                <a:schemeClr val="bg1"/>
              </a:solidFill>
              <a:latin typeface="Arial" panose="020B0604020202020204" pitchFamily="34" charset="0"/>
            </a:endParaRPr>
          </a:p>
        </p:txBody>
      </p:sp>
      <p:sp>
        <p:nvSpPr>
          <p:cNvPr id="20" name="Rectangle 19"/>
          <p:cNvSpPr/>
          <p:nvPr/>
        </p:nvSpPr>
        <p:spPr>
          <a:xfrm>
            <a:off x="1355747" y="4659661"/>
            <a:ext cx="4438063"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smtClean="0">
                <a:solidFill>
                  <a:schemeClr val="bg1"/>
                </a:solidFill>
                <a:latin typeface="Arial" panose="020B0604020202020204" pitchFamily="34" charset="0"/>
              </a:rPr>
              <a:t>… will travel </a:t>
            </a:r>
            <a:r>
              <a:rPr lang="en-US" sz="1400" b="1" dirty="0" smtClean="0">
                <a:solidFill>
                  <a:srgbClr val="00B0F0"/>
                </a:solidFill>
                <a:latin typeface="Arial" panose="020B0604020202020204" pitchFamily="34" charset="0"/>
              </a:rPr>
              <a:t>through space for over 7 years </a:t>
            </a:r>
            <a:r>
              <a:rPr lang="en-US" sz="1400" dirty="0" smtClean="0">
                <a:solidFill>
                  <a:schemeClr val="bg1"/>
                </a:solidFill>
                <a:latin typeface="Arial" panose="020B0604020202020204" pitchFamily="34" charset="0"/>
              </a:rPr>
              <a:t>and use 9 planet fly-bys to slow down (1x Earth, 2x Venus, 6x Mercury) before reaching Mercury</a:t>
            </a:r>
            <a:endParaRPr lang="fr-FR" sz="1400" dirty="0">
              <a:solidFill>
                <a:schemeClr val="bg1"/>
              </a:solidFill>
              <a:latin typeface="Arial" panose="020B0604020202020204" pitchFamily="34" charset="0"/>
            </a:endParaRPr>
          </a:p>
        </p:txBody>
      </p:sp>
      <p:pic>
        <p:nvPicPr>
          <p:cNvPr id="1026" name="Picture 2" descr="C:\Users\bacquet_c\Documents\World Space Week\Visus\scientis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772" y="253043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cquet_c\Documents\World Space Week\Visus\mercur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7306" y="242271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acquet_c\Documents\World Space Week\Visus\universe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772" y="477671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acquet_c\Documents\World Space Week\Visus\way.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5548" y="4776713"/>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34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478800" y="431258"/>
            <a:ext cx="11232000" cy="900000"/>
          </a:xfrm>
        </p:spPr>
        <p:txBody>
          <a:bodyPr/>
          <a:lstStyle/>
          <a:p>
            <a:r>
              <a:rPr lang="en-US" dirty="0" err="1" smtClean="0"/>
              <a:t>BepiColombo</a:t>
            </a:r>
            <a:r>
              <a:rPr lang="en-US" dirty="0" smtClean="0"/>
              <a:t>, </a:t>
            </a:r>
            <a:r>
              <a:rPr lang="fr-FR" dirty="0" err="1"/>
              <a:t>uncovering</a:t>
            </a:r>
            <a:r>
              <a:rPr lang="fr-FR" dirty="0"/>
              <a:t> </a:t>
            </a:r>
            <a:r>
              <a:rPr lang="fr-FR" dirty="0" err="1"/>
              <a:t>Mercury’s</a:t>
            </a:r>
            <a:r>
              <a:rPr lang="fr-FR" dirty="0"/>
              <a:t> </a:t>
            </a:r>
            <a:r>
              <a:rPr lang="fr-FR" dirty="0" err="1"/>
              <a:t>mysteries</a:t>
            </a:r>
            <a:endParaRPr lang="fr-FR" dirty="0"/>
          </a:p>
        </p:txBody>
      </p:sp>
      <p:sp>
        <p:nvSpPr>
          <p:cNvPr id="11" name="Espace réservé du texte 10"/>
          <p:cNvSpPr>
            <a:spLocks noGrp="1"/>
          </p:cNvSpPr>
          <p:nvPr>
            <p:ph type="body" sz="quarter" idx="13"/>
          </p:nvPr>
        </p:nvSpPr>
        <p:spPr/>
        <p:txBody>
          <a:bodyPr/>
          <a:lstStyle/>
          <a:p>
            <a:endParaRPr lang="fr-FR"/>
          </a:p>
        </p:txBody>
      </p:sp>
      <p:sp>
        <p:nvSpPr>
          <p:cNvPr id="4" name="Espace réservé du numéro de diapositive 3"/>
          <p:cNvSpPr>
            <a:spLocks noGrp="1"/>
          </p:cNvSpPr>
          <p:nvPr>
            <p:ph type="sldNum" sz="quarter" idx="4"/>
          </p:nvPr>
        </p:nvSpPr>
        <p:spPr/>
        <p:txBody>
          <a:bodyPr/>
          <a:lstStyle/>
          <a:p>
            <a:fld id="{877C2003-2E6E-4ABC-B270-3E95A87ADF8A}" type="slidenum">
              <a:rPr lang="en-GB" noProof="0" smtClean="0"/>
              <a:t>44</a:t>
            </a:fld>
            <a:endParaRPr lang="en-GB" noProof="0"/>
          </a:p>
        </p:txBody>
      </p:sp>
      <p:sp>
        <p:nvSpPr>
          <p:cNvPr id="5" name="Espace réservé du pied de page 4"/>
          <p:cNvSpPr>
            <a:spLocks noGrp="1"/>
          </p:cNvSpPr>
          <p:nvPr>
            <p:ph type="ftr" sz="quarter" idx="3"/>
          </p:nvPr>
        </p:nvSpPr>
        <p:spPr/>
        <p:txBody>
          <a:bodyPr/>
          <a:lstStyle/>
          <a:p>
            <a:r>
              <a:rPr lang="en-GB" noProof="0" smtClean="0">
                <a:solidFill>
                  <a:srgbClr val="000000">
                    <a:tint val="75000"/>
                  </a:srgbClr>
                </a:solidFill>
              </a:rPr>
              <a:t>© Copyright Airbus (Specify your Legal Entity YEAR) / </a:t>
            </a:r>
            <a:r>
              <a:rPr lang="en-GB" noProof="0" smtClean="0"/>
              <a:t>Presentation title runs here (go to Header and Footer to edit this text)</a:t>
            </a:r>
            <a:endParaRPr lang="en-GB" noProof="0"/>
          </a:p>
        </p:txBody>
      </p:sp>
      <p:sp>
        <p:nvSpPr>
          <p:cNvPr id="6" name="Espace réservé de la date 5"/>
          <p:cNvSpPr>
            <a:spLocks noGrp="1"/>
          </p:cNvSpPr>
          <p:nvPr>
            <p:ph type="dt" sz="half" idx="2"/>
          </p:nvPr>
        </p:nvSpPr>
        <p:spPr/>
        <p:txBody>
          <a:bodyPr/>
          <a:lstStyle/>
          <a:p>
            <a:r>
              <a:rPr lang="en-GB" noProof="0" smtClean="0"/>
              <a:t>DD MONTH YEAR</a:t>
            </a:r>
            <a:endParaRPr lang="en-GB" noProof="0"/>
          </a:p>
        </p:txBody>
      </p:sp>
      <p:sp>
        <p:nvSpPr>
          <p:cNvPr id="12" name="ZoneTexte 5"/>
          <p:cNvSpPr txBox="1"/>
          <p:nvPr/>
        </p:nvSpPr>
        <p:spPr>
          <a:xfrm>
            <a:off x="2018105" y="1174375"/>
            <a:ext cx="4749201" cy="304800"/>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600" b="1" kern="0" dirty="0" err="1" smtClean="0">
                <a:solidFill>
                  <a:schemeClr val="bg1"/>
                </a:solidFill>
                <a:latin typeface="Arial"/>
                <a:cs typeface="+mn-cs"/>
              </a:rPr>
              <a:t>BepiColombo</a:t>
            </a:r>
            <a:r>
              <a:rPr lang="fr-FR" sz="1600" b="1" kern="0" dirty="0" smtClean="0">
                <a:solidFill>
                  <a:schemeClr val="bg1"/>
                </a:solidFill>
                <a:latin typeface="Arial"/>
                <a:cs typeface="+mn-cs"/>
              </a:rPr>
              <a:t>…</a:t>
            </a:r>
          </a:p>
        </p:txBody>
      </p:sp>
      <p:pic>
        <p:nvPicPr>
          <p:cNvPr id="13" name="Imag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8305" y="924775"/>
            <a:ext cx="554400" cy="554400"/>
          </a:xfrm>
          <a:prstGeom prst="rect">
            <a:avLst/>
          </a:prstGeom>
        </p:spPr>
      </p:pic>
      <p:sp>
        <p:nvSpPr>
          <p:cNvPr id="14" name="Rectangle 13"/>
          <p:cNvSpPr/>
          <p:nvPr/>
        </p:nvSpPr>
        <p:spPr>
          <a:xfrm>
            <a:off x="1394565" y="2530438"/>
            <a:ext cx="4438063"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be exposed to </a:t>
            </a:r>
            <a:r>
              <a:rPr lang="en-US" sz="1400" b="1" dirty="0">
                <a:solidFill>
                  <a:srgbClr val="00B0F0"/>
                </a:solidFill>
                <a:latin typeface="Arial" panose="020B0604020202020204" pitchFamily="34" charset="0"/>
              </a:rPr>
              <a:t>radiation from the Sun </a:t>
            </a:r>
            <a:r>
              <a:rPr lang="en-US" sz="1400" dirty="0">
                <a:solidFill>
                  <a:schemeClr val="bg1"/>
                </a:solidFill>
                <a:latin typeface="Arial" panose="020B0604020202020204" pitchFamily="34" charset="0"/>
              </a:rPr>
              <a:t>that is 10 times </a:t>
            </a:r>
            <a:r>
              <a:rPr lang="en-US" sz="1400" dirty="0" smtClean="0">
                <a:solidFill>
                  <a:schemeClr val="bg1"/>
                </a:solidFill>
                <a:latin typeface="Arial" panose="020B0604020202020204" pitchFamily="34" charset="0"/>
              </a:rPr>
              <a:t>stronger than </a:t>
            </a:r>
            <a:r>
              <a:rPr lang="en-US" sz="1400" dirty="0">
                <a:solidFill>
                  <a:schemeClr val="bg1"/>
                </a:solidFill>
                <a:latin typeface="Arial" panose="020B0604020202020204" pitchFamily="34" charset="0"/>
              </a:rPr>
              <a:t>around </a:t>
            </a:r>
            <a:r>
              <a:rPr lang="en-US" sz="1400" dirty="0" smtClean="0">
                <a:solidFill>
                  <a:schemeClr val="bg1"/>
                </a:solidFill>
                <a:latin typeface="Arial" panose="020B0604020202020204" pitchFamily="34" charset="0"/>
              </a:rPr>
              <a:t>Earth</a:t>
            </a:r>
            <a:endParaRPr lang="fr-FR" sz="1400" dirty="0">
              <a:solidFill>
                <a:schemeClr val="bg1"/>
              </a:solidFill>
              <a:latin typeface="Arial" panose="020B0604020202020204" pitchFamily="34" charset="0"/>
            </a:endParaRPr>
          </a:p>
        </p:txBody>
      </p:sp>
      <p:sp>
        <p:nvSpPr>
          <p:cNvPr id="18" name="Rectangle 17"/>
          <p:cNvSpPr/>
          <p:nvPr/>
        </p:nvSpPr>
        <p:spPr>
          <a:xfrm>
            <a:off x="7116468" y="4659661"/>
            <a:ext cx="5010429"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will be able to communicate with the Earth with a </a:t>
            </a:r>
            <a:r>
              <a:rPr lang="en-US" sz="1400" b="1" dirty="0">
                <a:solidFill>
                  <a:srgbClr val="00B0F0"/>
                </a:solidFill>
                <a:latin typeface="Arial" panose="020B0604020202020204" pitchFamily="34" charset="0"/>
              </a:rPr>
              <a:t>delay of </a:t>
            </a:r>
            <a:r>
              <a:rPr lang="en-US" sz="1400" b="1" dirty="0" smtClean="0">
                <a:solidFill>
                  <a:srgbClr val="00B0F0"/>
                </a:solidFill>
                <a:latin typeface="Arial" panose="020B0604020202020204" pitchFamily="34" charset="0"/>
              </a:rPr>
              <a:t>only 13 mins</a:t>
            </a:r>
            <a:r>
              <a:rPr lang="en-US" sz="1400" dirty="0" smtClean="0">
                <a:solidFill>
                  <a:schemeClr val="bg1"/>
                </a:solidFill>
                <a:latin typeface="Arial" panose="020B0604020202020204" pitchFamily="34" charset="0"/>
              </a:rPr>
              <a:t>. When the spacecraft </a:t>
            </a:r>
            <a:r>
              <a:rPr lang="en-US" sz="1400" dirty="0">
                <a:solidFill>
                  <a:schemeClr val="bg1"/>
                </a:solidFill>
                <a:latin typeface="Arial" panose="020B0604020202020204" pitchFamily="34" charset="0"/>
              </a:rPr>
              <a:t>is behind the Sun </a:t>
            </a:r>
            <a:r>
              <a:rPr lang="en-US" sz="1400" dirty="0" smtClean="0">
                <a:solidFill>
                  <a:schemeClr val="bg1"/>
                </a:solidFill>
                <a:latin typeface="Arial" panose="020B0604020202020204" pitchFamily="34" charset="0"/>
              </a:rPr>
              <a:t>then </a:t>
            </a:r>
            <a:r>
              <a:rPr lang="en-US" sz="1400" dirty="0">
                <a:solidFill>
                  <a:schemeClr val="bg1"/>
                </a:solidFill>
                <a:latin typeface="Arial" panose="020B0604020202020204" pitchFamily="34" charset="0"/>
              </a:rPr>
              <a:t>communication </a:t>
            </a:r>
            <a:r>
              <a:rPr lang="en-US" sz="1400" b="1" dirty="0" smtClean="0">
                <a:solidFill>
                  <a:srgbClr val="00B0F0"/>
                </a:solidFill>
                <a:latin typeface="Arial" panose="020B0604020202020204" pitchFamily="34" charset="0"/>
              </a:rPr>
              <a:t>will </a:t>
            </a:r>
            <a:r>
              <a:rPr lang="en-US" sz="1400" b="1" dirty="0">
                <a:solidFill>
                  <a:srgbClr val="00B0F0"/>
                </a:solidFill>
                <a:latin typeface="Arial" panose="020B0604020202020204" pitchFamily="34" charset="0"/>
              </a:rPr>
              <a:t>not </a:t>
            </a:r>
            <a:r>
              <a:rPr lang="en-US" sz="1400" b="1" dirty="0" smtClean="0">
                <a:solidFill>
                  <a:srgbClr val="00B0F0"/>
                </a:solidFill>
                <a:latin typeface="Arial" panose="020B0604020202020204" pitchFamily="34" charset="0"/>
              </a:rPr>
              <a:t>be possible </a:t>
            </a:r>
            <a:r>
              <a:rPr lang="en-US" sz="1400" b="1" dirty="0">
                <a:solidFill>
                  <a:srgbClr val="00B0F0"/>
                </a:solidFill>
                <a:latin typeface="Arial" panose="020B0604020202020204" pitchFamily="34" charset="0"/>
              </a:rPr>
              <a:t>for as long as 21 days </a:t>
            </a:r>
          </a:p>
        </p:txBody>
      </p:sp>
      <p:sp>
        <p:nvSpPr>
          <p:cNvPr id="19" name="Rectangle 18"/>
          <p:cNvSpPr/>
          <p:nvPr/>
        </p:nvSpPr>
        <p:spPr>
          <a:xfrm>
            <a:off x="7205245" y="2422716"/>
            <a:ext cx="4602056" cy="73866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a:t>
            </a:r>
            <a:r>
              <a:rPr lang="en-US" sz="1400" dirty="0" smtClean="0">
                <a:solidFill>
                  <a:schemeClr val="bg1"/>
                </a:solidFill>
                <a:latin typeface="Arial" panose="020B0604020202020204" pitchFamily="34" charset="0"/>
              </a:rPr>
              <a:t>is protected from melting </a:t>
            </a:r>
            <a:r>
              <a:rPr lang="en-US" sz="1400" dirty="0">
                <a:solidFill>
                  <a:schemeClr val="bg1"/>
                </a:solidFill>
                <a:latin typeface="Arial" panose="020B0604020202020204" pitchFamily="34" charset="0"/>
              </a:rPr>
              <a:t>as Mercury’s scorching surface </a:t>
            </a:r>
            <a:r>
              <a:rPr lang="en-US" sz="1400" b="1" dirty="0">
                <a:solidFill>
                  <a:srgbClr val="00B0F0"/>
                </a:solidFill>
                <a:latin typeface="Arial" panose="020B0604020202020204" pitchFamily="34" charset="0"/>
              </a:rPr>
              <a:t>can reach 470 °C</a:t>
            </a:r>
            <a:r>
              <a:rPr lang="en-US" sz="1400" dirty="0">
                <a:solidFill>
                  <a:schemeClr val="bg1"/>
                </a:solidFill>
                <a:latin typeface="Arial" panose="020B0604020202020204" pitchFamily="34" charset="0"/>
              </a:rPr>
              <a:t>, which is hot enough to reflect heat toward the probes in orbit </a:t>
            </a:r>
            <a:endParaRPr lang="fr-FR" sz="1400" dirty="0">
              <a:solidFill>
                <a:schemeClr val="bg1"/>
              </a:solidFill>
              <a:latin typeface="Arial" panose="020B0604020202020204" pitchFamily="34" charset="0"/>
            </a:endParaRPr>
          </a:p>
        </p:txBody>
      </p:sp>
      <p:sp>
        <p:nvSpPr>
          <p:cNvPr id="20" name="Rectangle 19"/>
          <p:cNvSpPr/>
          <p:nvPr/>
        </p:nvSpPr>
        <p:spPr>
          <a:xfrm>
            <a:off x="1355746" y="4767383"/>
            <a:ext cx="4438063"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400" dirty="0">
                <a:solidFill>
                  <a:schemeClr val="bg1"/>
                </a:solidFill>
                <a:latin typeface="Arial" panose="020B0604020202020204" pitchFamily="34" charset="0"/>
              </a:rPr>
              <a:t>.. </a:t>
            </a:r>
            <a:r>
              <a:rPr lang="en-US" sz="1400" dirty="0" smtClean="0">
                <a:solidFill>
                  <a:schemeClr val="bg1"/>
                </a:solidFill>
                <a:latin typeface="Arial" panose="020B0604020202020204" pitchFamily="34" charset="0"/>
              </a:rPr>
              <a:t>will </a:t>
            </a:r>
            <a:r>
              <a:rPr lang="en-US" sz="1400" dirty="0">
                <a:solidFill>
                  <a:schemeClr val="bg1"/>
                </a:solidFill>
                <a:latin typeface="Arial" panose="020B0604020202020204" pitchFamily="34" charset="0"/>
              </a:rPr>
              <a:t>use its </a:t>
            </a:r>
            <a:r>
              <a:rPr lang="en-US" sz="1400" b="1" dirty="0">
                <a:solidFill>
                  <a:srgbClr val="00B0F0"/>
                </a:solidFill>
                <a:latin typeface="Arial" panose="020B0604020202020204" pitchFamily="34" charset="0"/>
              </a:rPr>
              <a:t>electric propulsion system </a:t>
            </a:r>
            <a:r>
              <a:rPr lang="en-US" sz="1400" dirty="0">
                <a:solidFill>
                  <a:schemeClr val="bg1"/>
                </a:solidFill>
                <a:latin typeface="Arial" panose="020B0604020202020204" pitchFamily="34" charset="0"/>
              </a:rPr>
              <a:t>to brake for an accumulated period of 2 </a:t>
            </a:r>
            <a:r>
              <a:rPr lang="en-US" sz="1400" dirty="0" smtClean="0">
                <a:solidFill>
                  <a:schemeClr val="bg1"/>
                </a:solidFill>
                <a:latin typeface="Arial" panose="020B0604020202020204" pitchFamily="34" charset="0"/>
              </a:rPr>
              <a:t>years</a:t>
            </a:r>
            <a:endParaRPr lang="en-US" sz="1400" dirty="0">
              <a:solidFill>
                <a:schemeClr val="bg1"/>
              </a:solidFill>
              <a:latin typeface="Arial" panose="020B0604020202020204" pitchFamily="34" charset="0"/>
            </a:endParaRPr>
          </a:p>
        </p:txBody>
      </p:sp>
      <p:pic>
        <p:nvPicPr>
          <p:cNvPr id="2050" name="Picture 2" descr="C:\Users\bacquet_c\Documents\World Space Week\Visus\sun (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77" y="243204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cquet_c\Documents\World Space Week\Visus\radi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2243" y="467832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acquet_c\Downloads\ecology-and-environmen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7306" y="243204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acquet_c\Downloads\ca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772" y="4678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9126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59" y="664165"/>
            <a:ext cx="11232000" cy="900000"/>
          </a:xfrm>
        </p:spPr>
        <p:txBody>
          <a:bodyPr/>
          <a:lstStyle/>
          <a:p>
            <a:r>
              <a:rPr lang="en-US" dirty="0" smtClean="0"/>
              <a:t>Questions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45</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Picture 2" descr="C:\Users\bacquet_c\Documents\World Space Week\Visus\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284" y="281158"/>
            <a:ext cx="752114" cy="7521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558988" y="1518800"/>
            <a:ext cx="5280212" cy="369332"/>
          </a:xfrm>
          <a:prstGeom prst="rect">
            <a:avLst/>
          </a:prstGeom>
          <a:noFill/>
        </p:spPr>
        <p:txBody>
          <a:bodyPr wrap="square" rtlCol="0">
            <a:spAutoFit/>
          </a:bodyPr>
          <a:lstStyle/>
          <a:p>
            <a:pPr algn="ctr"/>
            <a:r>
              <a:rPr lang="en-US" dirty="0">
                <a:solidFill>
                  <a:schemeClr val="bg1"/>
                </a:solidFill>
              </a:rPr>
              <a:t>Why do scientists search for </a:t>
            </a:r>
            <a:r>
              <a:rPr lang="en-US" dirty="0" smtClean="0">
                <a:solidFill>
                  <a:schemeClr val="bg1"/>
                </a:solidFill>
              </a:rPr>
              <a:t>exoplanets</a:t>
            </a:r>
            <a:r>
              <a:rPr lang="en-US" dirty="0">
                <a:solidFill>
                  <a:schemeClr val="bg1"/>
                </a:solidFill>
              </a:rPr>
              <a:t>? </a:t>
            </a:r>
          </a:p>
        </p:txBody>
      </p:sp>
      <p:pic>
        <p:nvPicPr>
          <p:cNvPr id="3074" name="Picture 2" descr="C:\Users\bacquet_c\Documents\World Space Week\Visus\e7ew8p7uhk3divkpglw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4076" y="2512983"/>
            <a:ext cx="5930036" cy="33371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77327" y="5650100"/>
            <a:ext cx="1013419" cy="200055"/>
          </a:xfrm>
          <a:prstGeom prst="rect">
            <a:avLst/>
          </a:prstGeom>
        </p:spPr>
        <p:txBody>
          <a:bodyPr wrap="none">
            <a:spAutoFit/>
          </a:bodyPr>
          <a:lstStyle/>
          <a:p>
            <a:r>
              <a:rPr lang="fr-FR" sz="700" b="1" dirty="0" smtClean="0">
                <a:solidFill>
                  <a:schemeClr val="bg1"/>
                </a:solidFill>
              </a:rPr>
              <a:t>©Adam Clark </a:t>
            </a:r>
            <a:r>
              <a:rPr lang="fr-FR" sz="700" b="1" dirty="0">
                <a:solidFill>
                  <a:schemeClr val="bg1"/>
                </a:solidFill>
              </a:rPr>
              <a:t>Estes</a:t>
            </a:r>
          </a:p>
        </p:txBody>
      </p:sp>
    </p:spTree>
    <p:extLst>
      <p:ext uri="{BB962C8B-B14F-4D97-AF65-F5344CB8AC3E}">
        <p14:creationId xmlns:p14="http://schemas.microsoft.com/office/powerpoint/2010/main" val="3157316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636"/>
            <a:ext cx="12360382" cy="6239364"/>
          </a:xfrm>
          <a:prstGeom prst="rect">
            <a:avLst/>
          </a:prstGeom>
        </p:spPr>
      </p:pic>
      <p:sp>
        <p:nvSpPr>
          <p:cNvPr id="2" name="Titre 1"/>
          <p:cNvSpPr>
            <a:spLocks noGrp="1"/>
          </p:cNvSpPr>
          <p:nvPr>
            <p:ph type="title"/>
          </p:nvPr>
        </p:nvSpPr>
        <p:spPr>
          <a:xfrm>
            <a:off x="425534" y="209725"/>
            <a:ext cx="11232000" cy="900000"/>
          </a:xfrm>
        </p:spPr>
        <p:txBody>
          <a:bodyPr/>
          <a:lstStyle/>
          <a:p>
            <a:r>
              <a:rPr lang="fr-FR" dirty="0" err="1" smtClean="0"/>
              <a:t>What</a:t>
            </a:r>
            <a:r>
              <a:rPr lang="fr-FR" dirty="0" smtClean="0"/>
              <a:t> </a:t>
            </a:r>
            <a:r>
              <a:rPr lang="fr-FR" dirty="0" err="1" smtClean="0"/>
              <a:t>is</a:t>
            </a:r>
            <a:r>
              <a:rPr lang="fr-FR" dirty="0" smtClean="0"/>
              <a:t> CHEOPS?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46</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Rectangle 8"/>
          <p:cNvSpPr/>
          <p:nvPr/>
        </p:nvSpPr>
        <p:spPr>
          <a:xfrm>
            <a:off x="6807895" y="4425585"/>
            <a:ext cx="4967015" cy="1569660"/>
          </a:xfrm>
          <a:prstGeom prst="rect">
            <a:avLst/>
          </a:prstGeom>
        </p:spPr>
        <p:txBody>
          <a:bodyPr wrap="square">
            <a:spAutoFit/>
          </a:bodyPr>
          <a:lstStyle/>
          <a:p>
            <a:r>
              <a:rPr lang="en-US" sz="1600" dirty="0">
                <a:solidFill>
                  <a:schemeClr val="bg1"/>
                </a:solidFill>
              </a:rPr>
              <a:t>CHEOPS is the 1st mission dedicated to </a:t>
            </a:r>
            <a:r>
              <a:rPr lang="en-US" sz="1600" dirty="0">
                <a:solidFill>
                  <a:srgbClr val="FFFF00"/>
                </a:solidFill>
              </a:rPr>
              <a:t>studying bright, nearby stars </a:t>
            </a:r>
            <a:r>
              <a:rPr lang="en-US" sz="1600" dirty="0">
                <a:solidFill>
                  <a:schemeClr val="bg1"/>
                </a:solidFill>
              </a:rPr>
              <a:t>that are already known to host exoplanets. </a:t>
            </a:r>
          </a:p>
          <a:p>
            <a:endParaRPr lang="en-US" sz="1600" dirty="0">
              <a:solidFill>
                <a:schemeClr val="bg1"/>
              </a:solidFill>
            </a:endParaRPr>
          </a:p>
          <a:p>
            <a:r>
              <a:rPr lang="en-US" sz="1600" dirty="0">
                <a:solidFill>
                  <a:schemeClr val="bg1"/>
                </a:solidFill>
              </a:rPr>
              <a:t>The mission </a:t>
            </a:r>
            <a:r>
              <a:rPr lang="en-US" sz="1600" dirty="0" smtClean="0">
                <a:solidFill>
                  <a:schemeClr val="bg1"/>
                </a:solidFill>
              </a:rPr>
              <a:t>is making </a:t>
            </a:r>
            <a:r>
              <a:rPr lang="en-US" sz="1600" dirty="0">
                <a:solidFill>
                  <a:schemeClr val="bg1"/>
                </a:solidFill>
              </a:rPr>
              <a:t>high-precision observations of </a:t>
            </a:r>
            <a:r>
              <a:rPr lang="en-US" sz="1600" dirty="0">
                <a:solidFill>
                  <a:srgbClr val="FFFF00"/>
                </a:solidFill>
              </a:rPr>
              <a:t>the planet's size </a:t>
            </a:r>
            <a:r>
              <a:rPr lang="en-US" sz="1600" dirty="0">
                <a:solidFill>
                  <a:schemeClr val="bg1"/>
                </a:solidFill>
              </a:rPr>
              <a:t>as it passes in front of its host star. </a:t>
            </a:r>
          </a:p>
        </p:txBody>
      </p:sp>
    </p:spTree>
    <p:extLst>
      <p:ext uri="{BB962C8B-B14F-4D97-AF65-F5344CB8AC3E}">
        <p14:creationId xmlns:p14="http://schemas.microsoft.com/office/powerpoint/2010/main" val="8796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CHEOPS, a close look at </a:t>
            </a:r>
            <a:r>
              <a:rPr lang="fr-FR" dirty="0" err="1"/>
              <a:t>exoplanets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47</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8" name="ZoneTexte 7"/>
          <p:cNvSpPr txBox="1"/>
          <p:nvPr/>
        </p:nvSpPr>
        <p:spPr>
          <a:xfrm>
            <a:off x="1509982" y="1439292"/>
            <a:ext cx="4749201" cy="304800"/>
          </a:xfrm>
          <a:prstGeom prst="rect">
            <a:avLst/>
          </a:prstGeom>
        </p:spPr>
        <p:txBody>
          <a:bodyPr wrap="square" rtlCol="0">
            <a:noAutofit/>
          </a:bodyPr>
          <a:lstStyle/>
          <a:p>
            <a:r>
              <a:rPr lang="fr-FR" sz="1600" b="1" kern="0" dirty="0" smtClean="0">
                <a:solidFill>
                  <a:schemeClr val="bg1"/>
                </a:solidFill>
                <a:latin typeface="Arial"/>
                <a:cs typeface="+mn-cs"/>
              </a:rPr>
              <a:t>CHEOPS…</a:t>
            </a:r>
          </a:p>
        </p:txBody>
      </p:sp>
      <p:sp>
        <p:nvSpPr>
          <p:cNvPr id="9" name="Rectangle 8"/>
          <p:cNvSpPr/>
          <p:nvPr/>
        </p:nvSpPr>
        <p:spPr>
          <a:xfrm>
            <a:off x="3707330" y="3902367"/>
            <a:ext cx="5947437" cy="523220"/>
          </a:xfrm>
          <a:prstGeom prst="rect">
            <a:avLst/>
          </a:prstGeom>
        </p:spPr>
        <p:txBody>
          <a:bodyPr wrap="square">
            <a:spAutoFit/>
          </a:bodyPr>
          <a:lstStyle/>
          <a:p>
            <a:r>
              <a:rPr lang="en-US" sz="1400" dirty="0">
                <a:solidFill>
                  <a:schemeClr val="bg1"/>
                </a:solidFill>
                <a:latin typeface="Arial" panose="020B0604020202020204" pitchFamily="34" charset="0"/>
              </a:rPr>
              <a:t>… is not </a:t>
            </a:r>
            <a:r>
              <a:rPr lang="en-US" sz="1400" dirty="0" smtClean="0">
                <a:solidFill>
                  <a:schemeClr val="bg1"/>
                </a:solidFill>
                <a:latin typeface="Arial" panose="020B0604020202020204" pitchFamily="34" charset="0"/>
              </a:rPr>
              <a:t>looking </a:t>
            </a:r>
            <a:r>
              <a:rPr lang="en-US" sz="1400" dirty="0">
                <a:solidFill>
                  <a:schemeClr val="bg1"/>
                </a:solidFill>
                <a:latin typeface="Arial" panose="020B0604020202020204" pitchFamily="34" charset="0"/>
              </a:rPr>
              <a:t>for new exoplanets but </a:t>
            </a:r>
            <a:r>
              <a:rPr lang="en-US" sz="1400" b="1" dirty="0">
                <a:solidFill>
                  <a:srgbClr val="00B0F0"/>
                </a:solidFill>
                <a:latin typeface="Arial" panose="020B0604020202020204" pitchFamily="34" charset="0"/>
              </a:rPr>
              <a:t>studying </a:t>
            </a:r>
            <a:r>
              <a:rPr lang="en-US" sz="1400" b="1" dirty="0" smtClean="0">
                <a:solidFill>
                  <a:srgbClr val="00B0F0"/>
                </a:solidFill>
                <a:latin typeface="Arial" panose="020B0604020202020204" pitchFamily="34" charset="0"/>
              </a:rPr>
              <a:t>those </a:t>
            </a:r>
            <a:r>
              <a:rPr lang="en-US" sz="1400" b="1" dirty="0">
                <a:solidFill>
                  <a:srgbClr val="00B0F0"/>
                </a:solidFill>
                <a:latin typeface="Arial" panose="020B0604020202020204" pitchFamily="34" charset="0"/>
              </a:rPr>
              <a:t>we already </a:t>
            </a:r>
            <a:r>
              <a:rPr lang="en-US" sz="1400" b="1" dirty="0" smtClean="0">
                <a:solidFill>
                  <a:srgbClr val="00B0F0"/>
                </a:solidFill>
                <a:latin typeface="Arial" panose="020B0604020202020204" pitchFamily="34" charset="0"/>
              </a:rPr>
              <a:t>know </a:t>
            </a:r>
            <a:r>
              <a:rPr lang="en-US" sz="1400" b="1" dirty="0">
                <a:solidFill>
                  <a:srgbClr val="00B0F0"/>
                </a:solidFill>
                <a:latin typeface="Arial" panose="020B0604020202020204" pitchFamily="34" charset="0"/>
              </a:rPr>
              <a:t>in </a:t>
            </a:r>
            <a:r>
              <a:rPr lang="en-US" sz="1400" b="1" dirty="0" smtClean="0">
                <a:solidFill>
                  <a:srgbClr val="00B0F0"/>
                </a:solidFill>
                <a:latin typeface="Arial" panose="020B0604020202020204" pitchFamily="34" charset="0"/>
              </a:rPr>
              <a:t>detail</a:t>
            </a:r>
            <a:endParaRPr lang="fr-FR" sz="1400" b="1" dirty="0">
              <a:solidFill>
                <a:srgbClr val="00B0F0"/>
              </a:solidFill>
              <a:latin typeface="Arial" panose="020B0604020202020204" pitchFamily="34" charset="0"/>
            </a:endParaRPr>
          </a:p>
        </p:txBody>
      </p:sp>
      <p:sp>
        <p:nvSpPr>
          <p:cNvPr id="10" name="Rectangle 9"/>
          <p:cNvSpPr/>
          <p:nvPr/>
        </p:nvSpPr>
        <p:spPr>
          <a:xfrm>
            <a:off x="5633784" y="5378084"/>
            <a:ext cx="5947437" cy="523220"/>
          </a:xfrm>
          <a:prstGeom prst="rect">
            <a:avLst/>
          </a:prstGeom>
        </p:spPr>
        <p:txBody>
          <a:bodyPr wrap="square">
            <a:spAutoFit/>
          </a:bodyPr>
          <a:lstStyle/>
          <a:p>
            <a:r>
              <a:rPr lang="en-US" sz="1400" dirty="0">
                <a:solidFill>
                  <a:schemeClr val="bg1"/>
                </a:solidFill>
                <a:latin typeface="Arial" panose="020B0604020202020204" pitchFamily="34" charset="0"/>
              </a:rPr>
              <a:t>… will enable scientists </a:t>
            </a:r>
            <a:r>
              <a:rPr lang="en-US" sz="1400" b="1" dirty="0">
                <a:solidFill>
                  <a:srgbClr val="00B0F0"/>
                </a:solidFill>
                <a:latin typeface="Arial" panose="020B0604020202020204" pitchFamily="34" charset="0"/>
              </a:rPr>
              <a:t>to begin to piece together </a:t>
            </a:r>
            <a:r>
              <a:rPr lang="en-US" sz="1400" dirty="0">
                <a:solidFill>
                  <a:schemeClr val="bg1"/>
                </a:solidFill>
                <a:latin typeface="Arial" panose="020B0604020202020204" pitchFamily="34" charset="0"/>
              </a:rPr>
              <a:t>what exoplanets are made of, how they form, and how they </a:t>
            </a:r>
            <a:r>
              <a:rPr lang="en-US" sz="1400" dirty="0" smtClean="0">
                <a:solidFill>
                  <a:schemeClr val="bg1"/>
                </a:solidFill>
                <a:latin typeface="Arial" panose="020B0604020202020204" pitchFamily="34" charset="0"/>
              </a:rPr>
              <a:t>evolve</a:t>
            </a:r>
            <a:endParaRPr lang="fr-FR" sz="1400" dirty="0">
              <a:solidFill>
                <a:schemeClr val="bg1"/>
              </a:solidFill>
              <a:latin typeface="Arial" panose="020B0604020202020204" pitchFamily="34" charset="0"/>
            </a:endParaRPr>
          </a:p>
        </p:txBody>
      </p:sp>
      <p:sp>
        <p:nvSpPr>
          <p:cNvPr id="11" name="Rectangle 10"/>
          <p:cNvSpPr/>
          <p:nvPr/>
        </p:nvSpPr>
        <p:spPr>
          <a:xfrm>
            <a:off x="1798631" y="2570197"/>
            <a:ext cx="5947437" cy="523220"/>
          </a:xfrm>
          <a:prstGeom prst="rect">
            <a:avLst/>
          </a:prstGeom>
        </p:spPr>
        <p:txBody>
          <a:bodyPr wrap="square">
            <a:spAutoFit/>
          </a:bodyPr>
          <a:lstStyle/>
          <a:p>
            <a:r>
              <a:rPr lang="en-US" sz="1400" dirty="0">
                <a:solidFill>
                  <a:schemeClr val="bg1"/>
                </a:solidFill>
                <a:latin typeface="Arial" panose="020B0604020202020204" pitchFamily="34" charset="0"/>
              </a:rPr>
              <a:t>… weighs just 273 kg, and is </a:t>
            </a:r>
            <a:r>
              <a:rPr lang="en-US" sz="1400" b="1" dirty="0" smtClean="0">
                <a:solidFill>
                  <a:srgbClr val="00B0F0"/>
                </a:solidFill>
                <a:latin typeface="Arial" panose="020B0604020202020204" pitchFamily="34" charset="0"/>
              </a:rPr>
              <a:t>fairly compact </a:t>
            </a:r>
            <a:r>
              <a:rPr lang="en-US" sz="1400" dirty="0">
                <a:solidFill>
                  <a:schemeClr val="bg1"/>
                </a:solidFill>
                <a:latin typeface="Arial" panose="020B0604020202020204" pitchFamily="34" charset="0"/>
              </a:rPr>
              <a:t>– with external dimensions of 1.5 x 1.5 x 1.5 </a:t>
            </a:r>
            <a:r>
              <a:rPr lang="en-US" sz="1400" dirty="0" err="1" smtClean="0">
                <a:solidFill>
                  <a:schemeClr val="bg1"/>
                </a:solidFill>
                <a:latin typeface="Arial" panose="020B0604020202020204" pitchFamily="34" charset="0"/>
              </a:rPr>
              <a:t>metres</a:t>
            </a:r>
            <a:r>
              <a:rPr lang="en-US" sz="1400" dirty="0" smtClean="0">
                <a:solidFill>
                  <a:schemeClr val="bg1"/>
                </a:solidFill>
                <a:latin typeface="Arial" panose="020B0604020202020204" pitchFamily="34" charset="0"/>
              </a:rPr>
              <a:t> in </a:t>
            </a:r>
            <a:r>
              <a:rPr lang="en-US" sz="1400" dirty="0">
                <a:solidFill>
                  <a:schemeClr val="bg1"/>
                </a:solidFill>
                <a:latin typeface="Arial" panose="020B0604020202020204" pitchFamily="34" charset="0"/>
              </a:rPr>
              <a:t>a hexagonal shape</a:t>
            </a:r>
            <a:endParaRPr lang="fr-FR" sz="1400" dirty="0">
              <a:solidFill>
                <a:schemeClr val="bg1"/>
              </a:solidFill>
              <a:latin typeface="Arial" panose="020B0604020202020204" pitchFamily="34" charset="0"/>
            </a:endParaRPr>
          </a:p>
        </p:txBody>
      </p:sp>
      <p:pic>
        <p:nvPicPr>
          <p:cNvPr id="1026" name="Picture 2" descr="C:\Users\bacquet_c\Downloads\observator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6744" y="1276092"/>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cquet_c\Documents\World Space Week\Visus\weigh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9658" y="237341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acquet_c\Documents\World Space Week\Visus\scientis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3589" y="518130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acquet_c\Documents\World Space Week\Visus\search.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4744" y="3705587"/>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021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bacquet_c\Downloads\orbi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9658" y="256114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CHEOPS, a close look at </a:t>
            </a:r>
            <a:r>
              <a:rPr lang="fr-FR" dirty="0" err="1"/>
              <a:t>exoplanets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48</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Rectangle 8"/>
          <p:cNvSpPr/>
          <p:nvPr/>
        </p:nvSpPr>
        <p:spPr>
          <a:xfrm>
            <a:off x="3707329" y="4055664"/>
            <a:ext cx="6393404" cy="738664"/>
          </a:xfrm>
          <a:prstGeom prst="rect">
            <a:avLst/>
          </a:prstGeom>
        </p:spPr>
        <p:txBody>
          <a:bodyPr wrap="square">
            <a:spAutoFit/>
          </a:bodyPr>
          <a:lstStyle/>
          <a:p>
            <a:r>
              <a:rPr lang="en-US" sz="1400" dirty="0">
                <a:solidFill>
                  <a:schemeClr val="bg1"/>
                </a:solidFill>
                <a:latin typeface="Arial" panose="020B0604020202020204" pitchFamily="34" charset="0"/>
              </a:rPr>
              <a:t> … will help future space telescope missions </a:t>
            </a:r>
            <a:r>
              <a:rPr lang="en-US" sz="1400" b="1" dirty="0">
                <a:solidFill>
                  <a:srgbClr val="00B0F0"/>
                </a:solidFill>
                <a:latin typeface="Arial" panose="020B0604020202020204" pitchFamily="34" charset="0"/>
              </a:rPr>
              <a:t>identify the most suitable, and potentially habitable, exoplanets</a:t>
            </a:r>
            <a:r>
              <a:rPr lang="en-US" sz="1400" dirty="0">
                <a:solidFill>
                  <a:schemeClr val="bg1"/>
                </a:solidFill>
                <a:latin typeface="Arial" panose="020B0604020202020204" pitchFamily="34" charset="0"/>
              </a:rPr>
              <a:t> to target in the search for water and methane signatures in the exoplanets’ </a:t>
            </a:r>
            <a:r>
              <a:rPr lang="en-US" sz="1400" dirty="0" smtClean="0">
                <a:solidFill>
                  <a:schemeClr val="bg1"/>
                </a:solidFill>
                <a:latin typeface="Arial" panose="020B0604020202020204" pitchFamily="34" charset="0"/>
              </a:rPr>
              <a:t>atmospheres</a:t>
            </a:r>
            <a:endParaRPr lang="fr-FR" sz="1400" dirty="0">
              <a:solidFill>
                <a:schemeClr val="bg1"/>
              </a:solidFill>
              <a:latin typeface="Arial" panose="020B0604020202020204" pitchFamily="34" charset="0"/>
            </a:endParaRPr>
          </a:p>
        </p:txBody>
      </p:sp>
      <p:sp>
        <p:nvSpPr>
          <p:cNvPr id="10" name="Rectangle 9"/>
          <p:cNvSpPr/>
          <p:nvPr/>
        </p:nvSpPr>
        <p:spPr>
          <a:xfrm>
            <a:off x="5633784" y="5239708"/>
            <a:ext cx="5947437" cy="523220"/>
          </a:xfrm>
          <a:prstGeom prst="rect">
            <a:avLst/>
          </a:prstGeom>
        </p:spPr>
        <p:txBody>
          <a:bodyPr wrap="square">
            <a:spAutoFit/>
          </a:bodyPr>
          <a:lstStyle/>
          <a:p>
            <a:r>
              <a:rPr lang="en-US" sz="1400" dirty="0">
                <a:solidFill>
                  <a:schemeClr val="bg1"/>
                </a:solidFill>
                <a:latin typeface="Arial" panose="020B0604020202020204" pitchFamily="34" charset="0"/>
              </a:rPr>
              <a:t>… will focus primarily on </a:t>
            </a:r>
            <a:r>
              <a:rPr lang="en-US" sz="1400" b="1" dirty="0">
                <a:solidFill>
                  <a:srgbClr val="00B0F0"/>
                </a:solidFill>
                <a:latin typeface="Arial" panose="020B0604020202020204" pitchFamily="34" charset="0"/>
              </a:rPr>
              <a:t>super-Earth to Neptune mass exoplanets </a:t>
            </a:r>
            <a:r>
              <a:rPr lang="en-US" sz="1400" dirty="0">
                <a:solidFill>
                  <a:schemeClr val="bg1"/>
                </a:solidFill>
                <a:latin typeface="Arial" panose="020B0604020202020204" pitchFamily="34" charset="0"/>
              </a:rPr>
              <a:t>in the 1 to 6 Earth radii size range</a:t>
            </a:r>
            <a:endParaRPr lang="fr-FR" sz="1400" dirty="0">
              <a:solidFill>
                <a:schemeClr val="bg1"/>
              </a:solidFill>
              <a:latin typeface="Arial" panose="020B0604020202020204" pitchFamily="34" charset="0"/>
            </a:endParaRPr>
          </a:p>
        </p:txBody>
      </p:sp>
      <p:sp>
        <p:nvSpPr>
          <p:cNvPr id="11" name="Rectangle 10"/>
          <p:cNvSpPr/>
          <p:nvPr/>
        </p:nvSpPr>
        <p:spPr>
          <a:xfrm>
            <a:off x="1798631" y="2659539"/>
            <a:ext cx="6261636" cy="523220"/>
          </a:xfrm>
          <a:prstGeom prst="rect">
            <a:avLst/>
          </a:prstGeom>
        </p:spPr>
        <p:txBody>
          <a:bodyPr wrap="square">
            <a:spAutoFit/>
          </a:bodyPr>
          <a:lstStyle/>
          <a:p>
            <a:r>
              <a:rPr lang="en-US" sz="1400" dirty="0">
                <a:solidFill>
                  <a:schemeClr val="bg1"/>
                </a:solidFill>
                <a:latin typeface="Arial" panose="020B0604020202020204" pitchFamily="34" charset="0"/>
              </a:rPr>
              <a:t>…  will return to </a:t>
            </a:r>
            <a:r>
              <a:rPr lang="en-US" sz="1400" b="1" dirty="0">
                <a:solidFill>
                  <a:srgbClr val="00B0F0"/>
                </a:solidFill>
                <a:latin typeface="Arial" panose="020B0604020202020204" pitchFamily="34" charset="0"/>
              </a:rPr>
              <a:t>specific stars </a:t>
            </a:r>
            <a:r>
              <a:rPr lang="en-US" sz="1400" dirty="0">
                <a:solidFill>
                  <a:schemeClr val="bg1"/>
                </a:solidFill>
                <a:latin typeface="Arial" panose="020B0604020202020204" pitchFamily="34" charset="0"/>
              </a:rPr>
              <a:t>to observe repeated transits of the same exoplanet in an effort to </a:t>
            </a:r>
            <a:r>
              <a:rPr lang="en-US" sz="1400" b="1" dirty="0">
                <a:solidFill>
                  <a:srgbClr val="00B0F0"/>
                </a:solidFill>
                <a:latin typeface="Arial" panose="020B0604020202020204" pitchFamily="34" charset="0"/>
              </a:rPr>
              <a:t>improve characterization accuracy and precision</a:t>
            </a:r>
            <a:endParaRPr lang="fr-FR" sz="1400" b="1" dirty="0">
              <a:solidFill>
                <a:srgbClr val="00B0F0"/>
              </a:solidFill>
              <a:latin typeface="Arial" panose="020B0604020202020204" pitchFamily="34" charset="0"/>
            </a:endParaRPr>
          </a:p>
        </p:txBody>
      </p:sp>
      <p:pic>
        <p:nvPicPr>
          <p:cNvPr id="2050" name="Picture 2" descr="C:\Users\bacquet_c\Downloads\discov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5347" y="406499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cquet_c\Downloads\tailo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2349" y="5141318"/>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509982" y="1439292"/>
            <a:ext cx="4749201" cy="304800"/>
          </a:xfrm>
          <a:prstGeom prst="rect">
            <a:avLst/>
          </a:prstGeom>
        </p:spPr>
        <p:txBody>
          <a:bodyPr wrap="square" rtlCol="0">
            <a:noAutofit/>
          </a:bodyPr>
          <a:lstStyle/>
          <a:p>
            <a:r>
              <a:rPr lang="fr-FR" sz="1600" b="1" kern="0" dirty="0" smtClean="0">
                <a:solidFill>
                  <a:schemeClr val="bg1"/>
                </a:solidFill>
                <a:latin typeface="Arial"/>
                <a:cs typeface="+mn-cs"/>
              </a:rPr>
              <a:t>CHEOPS…</a:t>
            </a:r>
          </a:p>
        </p:txBody>
      </p:sp>
      <p:pic>
        <p:nvPicPr>
          <p:cNvPr id="19" name="Picture 2" descr="C:\Users\bacquet_c\Downloads\observatory.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6744" y="1276092"/>
            <a:ext cx="43200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5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49</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9" name="ZoneTexte 10"/>
          <p:cNvSpPr txBox="1">
            <a:spLocks noGrp="1"/>
          </p:cNvSpPr>
          <p:nvPr>
            <p:ph type="title"/>
          </p:nvPr>
        </p:nvSpPr>
        <p:spPr>
          <a:xfrm>
            <a:off x="478800" y="655200"/>
            <a:ext cx="11232000" cy="312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000" dirty="0" err="1" smtClean="0">
                <a:solidFill>
                  <a:schemeClr val="bg1"/>
                </a:solidFill>
              </a:rPr>
              <a:t>Want</a:t>
            </a:r>
            <a:r>
              <a:rPr lang="fr-FR" sz="2000" dirty="0" smtClean="0">
                <a:solidFill>
                  <a:schemeClr val="bg1"/>
                </a:solidFill>
              </a:rPr>
              <a:t> to </a:t>
            </a:r>
            <a:r>
              <a:rPr lang="fr-FR" sz="2000" dirty="0" err="1" smtClean="0">
                <a:solidFill>
                  <a:schemeClr val="bg1"/>
                </a:solidFill>
              </a:rPr>
              <a:t>learn</a:t>
            </a:r>
            <a:r>
              <a:rPr lang="fr-FR" sz="2000" dirty="0" smtClean="0">
                <a:solidFill>
                  <a:schemeClr val="bg1"/>
                </a:solidFill>
              </a:rPr>
              <a:t> more?</a:t>
            </a:r>
            <a:endParaRPr lang="fr-FR" sz="2000" dirty="0">
              <a:solidFill>
                <a:schemeClr val="bg1"/>
              </a:solidFill>
            </a:endParaRPr>
          </a:p>
        </p:txBody>
      </p:sp>
      <p:grpSp>
        <p:nvGrpSpPr>
          <p:cNvPr id="10" name="Groupe 9"/>
          <p:cNvGrpSpPr/>
          <p:nvPr/>
        </p:nvGrpSpPr>
        <p:grpSpPr>
          <a:xfrm>
            <a:off x="7755793" y="4786382"/>
            <a:ext cx="3816000" cy="648000"/>
            <a:chOff x="8439979" y="4680719"/>
            <a:chExt cx="3816000" cy="648000"/>
          </a:xfrm>
        </p:grpSpPr>
        <p:pic>
          <p:nvPicPr>
            <p:cNvPr id="23" name="Image 22">
              <a:hlinkClick r:id="rId2"/>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8439979" y="4680719"/>
              <a:ext cx="648000" cy="648000"/>
            </a:xfrm>
            <a:prstGeom prst="rect">
              <a:avLst/>
            </a:prstGeom>
          </p:spPr>
        </p:pic>
        <p:sp>
          <p:nvSpPr>
            <p:cNvPr id="24" name="ZoneTexte 19"/>
            <p:cNvSpPr txBox="1"/>
            <p:nvPr/>
          </p:nvSpPr>
          <p:spPr>
            <a:xfrm>
              <a:off x="9087979" y="4820053"/>
              <a:ext cx="316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solidFill>
                </a:rPr>
                <a:t>@Airbus Defence and </a:t>
              </a:r>
              <a:r>
                <a:rPr lang="fr-FR" dirty="0" err="1" smtClean="0">
                  <a:solidFill>
                    <a:schemeClr val="bg1"/>
                  </a:solidFill>
                </a:rPr>
                <a:t>Space</a:t>
              </a:r>
              <a:r>
                <a:rPr lang="fr-FR" dirty="0" smtClean="0">
                  <a:solidFill>
                    <a:schemeClr val="bg1"/>
                  </a:solidFill>
                </a:rPr>
                <a:t> </a:t>
              </a:r>
              <a:endParaRPr lang="fr-FR" dirty="0">
                <a:solidFill>
                  <a:schemeClr val="bg1"/>
                </a:solidFill>
              </a:endParaRPr>
            </a:p>
          </p:txBody>
        </p:sp>
      </p:grpSp>
      <p:grpSp>
        <p:nvGrpSpPr>
          <p:cNvPr id="11" name="Groupe 10"/>
          <p:cNvGrpSpPr/>
          <p:nvPr/>
        </p:nvGrpSpPr>
        <p:grpSpPr>
          <a:xfrm>
            <a:off x="7755793" y="3978338"/>
            <a:ext cx="3816000" cy="647550"/>
            <a:chOff x="8439979" y="3872675"/>
            <a:chExt cx="3816000" cy="647550"/>
          </a:xfrm>
        </p:grpSpPr>
        <p:pic>
          <p:nvPicPr>
            <p:cNvPr id="21" name="Image 20">
              <a:hlinkClick r:id="rId4"/>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8439979" y="3872675"/>
              <a:ext cx="648000" cy="647550"/>
            </a:xfrm>
            <a:prstGeom prst="rect">
              <a:avLst/>
            </a:prstGeom>
          </p:spPr>
        </p:pic>
        <p:sp>
          <p:nvSpPr>
            <p:cNvPr id="22" name="ZoneTexte 20"/>
            <p:cNvSpPr txBox="1"/>
            <p:nvPr/>
          </p:nvSpPr>
          <p:spPr>
            <a:xfrm>
              <a:off x="9087979" y="4011561"/>
              <a:ext cx="316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solidFill>
                </a:rPr>
                <a:t>@</a:t>
              </a:r>
              <a:r>
                <a:rPr lang="fr-FR" dirty="0">
                  <a:solidFill>
                    <a:schemeClr val="bg1"/>
                  </a:solidFill>
                </a:rPr>
                <a:t>A</a:t>
              </a:r>
              <a:r>
                <a:rPr lang="fr-FR" dirty="0" smtClean="0">
                  <a:solidFill>
                    <a:schemeClr val="bg1"/>
                  </a:solidFill>
                </a:rPr>
                <a:t>irbus_Space </a:t>
              </a:r>
              <a:endParaRPr lang="fr-FR" dirty="0">
                <a:solidFill>
                  <a:schemeClr val="bg1"/>
                </a:solidFill>
              </a:endParaRPr>
            </a:p>
          </p:txBody>
        </p:sp>
      </p:grpSp>
      <p:grpSp>
        <p:nvGrpSpPr>
          <p:cNvPr id="12" name="Groupe 11"/>
          <p:cNvGrpSpPr/>
          <p:nvPr/>
        </p:nvGrpSpPr>
        <p:grpSpPr>
          <a:xfrm>
            <a:off x="7755793" y="3169846"/>
            <a:ext cx="3816000" cy="648000"/>
            <a:chOff x="8439979" y="3064183"/>
            <a:chExt cx="3816000" cy="648000"/>
          </a:xfrm>
        </p:grpSpPr>
        <p:pic>
          <p:nvPicPr>
            <p:cNvPr id="19" name="Image 18">
              <a:hlinkClick r:id="rId6"/>
            </p:cNvPr>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8439979" y="3064183"/>
              <a:ext cx="648000" cy="648000"/>
            </a:xfrm>
            <a:prstGeom prst="roundRect">
              <a:avLst>
                <a:gd name="adj" fmla="val 28426"/>
              </a:avLst>
            </a:prstGeom>
          </p:spPr>
        </p:pic>
        <p:sp>
          <p:nvSpPr>
            <p:cNvPr id="20" name="ZoneTexte 21"/>
            <p:cNvSpPr txBox="1"/>
            <p:nvPr/>
          </p:nvSpPr>
          <p:spPr>
            <a:xfrm>
              <a:off x="9087979" y="3203517"/>
              <a:ext cx="316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solidFill>
                </a:rPr>
                <a:t>@Airbus </a:t>
              </a:r>
              <a:r>
                <a:rPr lang="fr-FR" dirty="0" err="1" smtClean="0">
                  <a:solidFill>
                    <a:schemeClr val="bg1"/>
                  </a:solidFill>
                </a:rPr>
                <a:t>Space</a:t>
              </a:r>
              <a:r>
                <a:rPr lang="fr-FR" dirty="0" smtClean="0">
                  <a:solidFill>
                    <a:schemeClr val="bg1"/>
                  </a:solidFill>
                </a:rPr>
                <a:t> </a:t>
              </a:r>
              <a:endParaRPr lang="fr-FR" dirty="0">
                <a:solidFill>
                  <a:schemeClr val="bg1"/>
                </a:solidFill>
              </a:endParaRPr>
            </a:p>
          </p:txBody>
        </p:sp>
      </p:grpSp>
      <p:grpSp>
        <p:nvGrpSpPr>
          <p:cNvPr id="13" name="Groupe 12"/>
          <p:cNvGrpSpPr/>
          <p:nvPr/>
        </p:nvGrpSpPr>
        <p:grpSpPr>
          <a:xfrm>
            <a:off x="7755793" y="2519497"/>
            <a:ext cx="3816000" cy="489857"/>
            <a:chOff x="8439979" y="2413834"/>
            <a:chExt cx="3816000" cy="489857"/>
          </a:xfrm>
        </p:grpSpPr>
        <p:pic>
          <p:nvPicPr>
            <p:cNvPr id="17" name="Image 16">
              <a:hlinkClick r:id="rId8"/>
            </p:cNvPr>
            <p:cNvPicPr>
              <a:picLocks noChangeAspect="1"/>
            </p:cNvPicPr>
            <p:nvPr/>
          </p:nvPicPr>
          <p:blipFill rotWithShape="1">
            <a:blip r:embed="rId9" cstate="email">
              <a:lum bright="70000" contrast="-70000"/>
              <a:extLst>
                <a:ext uri="{28A0092B-C50C-407E-A947-70E740481C1C}">
                  <a14:useLocalDpi xmlns:a14="http://schemas.microsoft.com/office/drawing/2010/main"/>
                </a:ext>
              </a:extLst>
            </a:blip>
            <a:srcRect/>
            <a:stretch/>
          </p:blipFill>
          <p:spPr>
            <a:xfrm>
              <a:off x="8439979" y="2413834"/>
              <a:ext cx="648000" cy="489857"/>
            </a:xfrm>
            <a:prstGeom prst="rect">
              <a:avLst/>
            </a:prstGeom>
          </p:spPr>
        </p:pic>
        <p:sp>
          <p:nvSpPr>
            <p:cNvPr id="18" name="ZoneTexte 22"/>
            <p:cNvSpPr txBox="1"/>
            <p:nvPr/>
          </p:nvSpPr>
          <p:spPr>
            <a:xfrm>
              <a:off x="9087979" y="2479169"/>
              <a:ext cx="316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solidFill>
                </a:rPr>
                <a:t>@Airbus Defence and </a:t>
              </a:r>
              <a:r>
                <a:rPr lang="fr-FR" dirty="0" err="1" smtClean="0">
                  <a:solidFill>
                    <a:schemeClr val="bg1"/>
                  </a:solidFill>
                </a:rPr>
                <a:t>Space</a:t>
              </a:r>
              <a:r>
                <a:rPr lang="fr-FR" dirty="0" smtClean="0">
                  <a:solidFill>
                    <a:schemeClr val="bg1"/>
                  </a:solidFill>
                </a:rPr>
                <a:t> </a:t>
              </a:r>
              <a:endParaRPr lang="fr-FR" dirty="0">
                <a:solidFill>
                  <a:schemeClr val="bg1"/>
                </a:solidFill>
              </a:endParaRPr>
            </a:p>
          </p:txBody>
        </p:sp>
      </p:grpSp>
      <p:grpSp>
        <p:nvGrpSpPr>
          <p:cNvPr id="14" name="Groupe 13"/>
          <p:cNvGrpSpPr/>
          <p:nvPr/>
        </p:nvGrpSpPr>
        <p:grpSpPr>
          <a:xfrm>
            <a:off x="7755793" y="1792948"/>
            <a:ext cx="3816000" cy="566057"/>
            <a:chOff x="8439979" y="1687285"/>
            <a:chExt cx="3816000" cy="566057"/>
          </a:xfrm>
        </p:grpSpPr>
        <p:pic>
          <p:nvPicPr>
            <p:cNvPr id="15" name="Image 14">
              <a:hlinkClick r:id="rId10"/>
            </p:cNvPr>
            <p:cNvPicPr>
              <a:picLocks noChangeAspect="1"/>
            </p:cNvPicPr>
            <p:nvPr/>
          </p:nvPicPr>
          <p:blipFill rotWithShape="1">
            <a:blip r:embed="rId11" cstate="email">
              <a:lum bright="70000" contrast="-70000"/>
              <a:extLst>
                <a:ext uri="{28A0092B-C50C-407E-A947-70E740481C1C}">
                  <a14:useLocalDpi xmlns:a14="http://schemas.microsoft.com/office/drawing/2010/main"/>
                </a:ext>
              </a:extLst>
            </a:blip>
            <a:srcRect/>
            <a:stretch/>
          </p:blipFill>
          <p:spPr>
            <a:xfrm>
              <a:off x="8439979" y="1687285"/>
              <a:ext cx="648000" cy="566057"/>
            </a:xfrm>
            <a:prstGeom prst="rect">
              <a:avLst/>
            </a:prstGeom>
          </p:spPr>
        </p:pic>
        <p:sp>
          <p:nvSpPr>
            <p:cNvPr id="16" name="ZoneTexte 23"/>
            <p:cNvSpPr txBox="1"/>
            <p:nvPr/>
          </p:nvSpPr>
          <p:spPr>
            <a:xfrm>
              <a:off x="9087979" y="1785647"/>
              <a:ext cx="316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solidFill>
                </a:rPr>
                <a:t>@</a:t>
              </a:r>
              <a:r>
                <a:rPr lang="fr-FR" dirty="0" err="1" smtClean="0">
                  <a:solidFill>
                    <a:schemeClr val="bg1"/>
                  </a:solidFill>
                </a:rPr>
                <a:t>AirbusSpace</a:t>
              </a:r>
              <a:r>
                <a:rPr lang="fr-FR" dirty="0" smtClean="0">
                  <a:solidFill>
                    <a:schemeClr val="bg1"/>
                  </a:solidFill>
                </a:rPr>
                <a:t> </a:t>
              </a:r>
              <a:endParaRPr lang="fr-FR" dirty="0">
                <a:solidFill>
                  <a:schemeClr val="bg1"/>
                </a:solidFill>
              </a:endParaRPr>
            </a:p>
          </p:txBody>
        </p:sp>
      </p:grpSp>
      <p:sp>
        <p:nvSpPr>
          <p:cNvPr id="25" name="ZoneTexte 11"/>
          <p:cNvSpPr txBox="1"/>
          <p:nvPr/>
        </p:nvSpPr>
        <p:spPr>
          <a:xfrm>
            <a:off x="1421167" y="2153370"/>
            <a:ext cx="378084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000" dirty="0" err="1" smtClean="0">
                <a:solidFill>
                  <a:schemeClr val="bg1"/>
                </a:solidFill>
              </a:rPr>
              <a:t>Spacecrafts</a:t>
            </a:r>
            <a:r>
              <a:rPr lang="fr-FR" sz="2000" dirty="0" smtClean="0">
                <a:solidFill>
                  <a:schemeClr val="bg1"/>
                </a:solidFill>
              </a:rPr>
              <a:t> </a:t>
            </a:r>
            <a:r>
              <a:rPr lang="fr-FR" sz="2000" dirty="0" err="1" smtClean="0">
                <a:solidFill>
                  <a:schemeClr val="bg1"/>
                </a:solidFill>
              </a:rPr>
              <a:t>colouring</a:t>
            </a:r>
            <a:r>
              <a:rPr lang="fr-FR" sz="2000" dirty="0" smtClean="0">
                <a:solidFill>
                  <a:schemeClr val="bg1"/>
                </a:solidFill>
              </a:rPr>
              <a:t> books</a:t>
            </a:r>
            <a:endParaRPr lang="fr-FR" sz="2000" dirty="0">
              <a:solidFill>
                <a:schemeClr val="bg1"/>
              </a:solidFill>
            </a:endParaRPr>
          </a:p>
        </p:txBody>
      </p:sp>
      <p:sp>
        <p:nvSpPr>
          <p:cNvPr id="26" name="Rectangle 25"/>
          <p:cNvSpPr/>
          <p:nvPr/>
        </p:nvSpPr>
        <p:spPr>
          <a:xfrm>
            <a:off x="1028496" y="2553480"/>
            <a:ext cx="4566186"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hlinkClick r:id="rId12"/>
              </a:rPr>
              <a:t>https://fly.airbus.com/airbus-colouring-book</a:t>
            </a:r>
            <a:endParaRPr lang="fr-FR" dirty="0">
              <a:solidFill>
                <a:schemeClr val="bg1"/>
              </a:solidFill>
            </a:endParaRPr>
          </a:p>
        </p:txBody>
      </p:sp>
      <p:grpSp>
        <p:nvGrpSpPr>
          <p:cNvPr id="27" name="Groupe 26"/>
          <p:cNvGrpSpPr/>
          <p:nvPr/>
        </p:nvGrpSpPr>
        <p:grpSpPr>
          <a:xfrm>
            <a:off x="2429805" y="3078757"/>
            <a:ext cx="1763568" cy="1760159"/>
            <a:chOff x="3632733" y="4284433"/>
            <a:chExt cx="1763568" cy="1760159"/>
          </a:xfrm>
        </p:grpSpPr>
        <p:pic>
          <p:nvPicPr>
            <p:cNvPr id="28" name="Image 27"/>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rot="571764">
              <a:off x="4176802" y="4284433"/>
              <a:ext cx="1219499" cy="1760159"/>
            </a:xfrm>
            <a:prstGeom prst="rect">
              <a:avLst/>
            </a:prstGeom>
          </p:spPr>
        </p:pic>
        <p:pic>
          <p:nvPicPr>
            <p:cNvPr id="29" name="Image 2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632733" y="4928154"/>
              <a:ext cx="760933" cy="760933"/>
            </a:xfrm>
            <a:prstGeom prst="rect">
              <a:avLst/>
            </a:prstGeom>
          </p:spPr>
        </p:pic>
      </p:grpSp>
    </p:spTree>
    <p:extLst>
      <p:ext uri="{BB962C8B-B14F-4D97-AF65-F5344CB8AC3E}">
        <p14:creationId xmlns:p14="http://schemas.microsoft.com/office/powerpoint/2010/main" val="260664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Surviving</a:t>
            </a:r>
            <a:r>
              <a:rPr lang="fr-FR" dirty="0" smtClean="0"/>
              <a:t> in a </a:t>
            </a:r>
            <a:r>
              <a:rPr lang="fr-FR" dirty="0" err="1" smtClean="0"/>
              <a:t>harsh</a:t>
            </a:r>
            <a:r>
              <a:rPr lang="fr-FR" dirty="0" smtClean="0"/>
              <a:t> </a:t>
            </a:r>
            <a:r>
              <a:rPr lang="fr-FR" dirty="0" err="1" smtClean="0"/>
              <a:t>environment</a:t>
            </a:r>
            <a:r>
              <a:rPr lang="fr-FR" dirty="0" smtClean="0"/>
              <a:t> </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5</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600" y="4801652"/>
            <a:ext cx="784508" cy="784508"/>
          </a:xfrm>
          <a:prstGeom prst="rect">
            <a:avLst/>
          </a:prstGeom>
        </p:spPr>
      </p:pic>
      <p:sp>
        <p:nvSpPr>
          <p:cNvPr id="11" name="ZoneTexte 4"/>
          <p:cNvSpPr txBox="1"/>
          <p:nvPr/>
        </p:nvSpPr>
        <p:spPr>
          <a:xfrm>
            <a:off x="675961" y="1487725"/>
            <a:ext cx="7419201" cy="221599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fr-FR" sz="1400" dirty="0" smtClean="0">
                <a:solidFill>
                  <a:schemeClr val="bg1"/>
                </a:solidFill>
                <a:latin typeface="Arial" panose="020B0604020202020204" pitchFamily="34" charset="0"/>
              </a:rPr>
              <a:t>Space </a:t>
            </a:r>
            <a:r>
              <a:rPr lang="fr-FR" sz="1400" dirty="0" err="1" smtClean="0">
                <a:solidFill>
                  <a:schemeClr val="bg1"/>
                </a:solidFill>
                <a:latin typeface="Arial" panose="020B0604020202020204" pitchFamily="34" charset="0"/>
              </a:rPr>
              <a:t>puts</a:t>
            </a:r>
            <a:r>
              <a:rPr lang="fr-FR" sz="1400" dirty="0" smtClean="0">
                <a:solidFill>
                  <a:schemeClr val="bg1"/>
                </a:solidFill>
                <a:latin typeface="Arial" panose="020B0604020202020204" pitchFamily="34" charset="0"/>
              </a:rPr>
              <a:t> satellite </a:t>
            </a:r>
            <a:r>
              <a:rPr lang="fr-FR" sz="1400" dirty="0" err="1" smtClean="0">
                <a:solidFill>
                  <a:schemeClr val="bg1"/>
                </a:solidFill>
                <a:latin typeface="Arial" panose="020B0604020202020204" pitchFamily="34" charset="0"/>
              </a:rPr>
              <a:t>under</a:t>
            </a:r>
            <a:r>
              <a:rPr lang="fr-FR" sz="1400" dirty="0" smtClean="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extreme</a:t>
            </a:r>
            <a:r>
              <a:rPr lang="fr-FR" sz="1400" dirty="0" smtClean="0">
                <a:solidFill>
                  <a:schemeClr val="bg1"/>
                </a:solidFill>
                <a:latin typeface="Arial" panose="020B0604020202020204" pitchFamily="34" charset="0"/>
              </a:rPr>
              <a:t> conditions. </a:t>
            </a:r>
            <a:r>
              <a:rPr lang="fr-FR" sz="1400" dirty="0" err="1" smtClean="0">
                <a:solidFill>
                  <a:schemeClr val="bg1"/>
                </a:solidFill>
                <a:latin typeface="Arial" panose="020B0604020202020204" pitchFamily="34" charset="0"/>
              </a:rPr>
              <a:t>They</a:t>
            </a:r>
            <a:r>
              <a:rPr lang="fr-FR" sz="1400" dirty="0" smtClean="0">
                <a:solidFill>
                  <a:schemeClr val="bg1"/>
                </a:solidFill>
                <a:latin typeface="Arial" panose="020B0604020202020204" pitchFamily="34" charset="0"/>
              </a:rPr>
              <a:t> must survive: </a:t>
            </a:r>
            <a:endParaRPr lang="fr-FR" sz="1400" dirty="0">
              <a:solidFill>
                <a:schemeClr val="bg1"/>
              </a:solidFill>
              <a:latin typeface="Arial" panose="020B0604020202020204" pitchFamily="34" charset="0"/>
            </a:endParaRPr>
          </a:p>
          <a:p>
            <a:endParaRPr lang="fr-FR" sz="1600" dirty="0" smtClean="0">
              <a:latin typeface="Arial" panose="020B0604020202020204" pitchFamily="34" charset="0"/>
            </a:endParaRPr>
          </a:p>
          <a:p>
            <a:endParaRPr lang="fr-FR" sz="1600" dirty="0">
              <a:latin typeface="Arial" panose="020B0604020202020204" pitchFamily="34" charset="0"/>
            </a:endParaRPr>
          </a:p>
          <a:p>
            <a:endParaRPr lang="fr-FR" sz="1600" dirty="0" smtClean="0">
              <a:latin typeface="Arial" panose="020B0604020202020204" pitchFamily="34" charset="0"/>
            </a:endParaRPr>
          </a:p>
          <a:p>
            <a:endParaRPr lang="fr-FR" sz="1600" dirty="0">
              <a:latin typeface="Arial" panose="020B0604020202020204" pitchFamily="34" charset="0"/>
            </a:endParaRPr>
          </a:p>
          <a:p>
            <a:endParaRPr lang="fr-FR" sz="1600" dirty="0" smtClean="0">
              <a:latin typeface="Arial" panose="020B0604020202020204" pitchFamily="34" charset="0"/>
            </a:endParaRPr>
          </a:p>
          <a:p>
            <a:endParaRPr lang="fr-FR" sz="1200" dirty="0">
              <a:solidFill>
                <a:schemeClr val="bg1"/>
              </a:solidFill>
              <a:latin typeface="Arial" panose="020B0604020202020204" pitchFamily="34" charset="0"/>
            </a:endParaRPr>
          </a:p>
          <a:p>
            <a:endParaRPr lang="fr-FR" sz="1600" dirty="0" smtClean="0">
              <a:latin typeface="Arial" panose="020B0604020202020204" pitchFamily="34" charset="0"/>
            </a:endParaRPr>
          </a:p>
          <a:p>
            <a:pPr marL="285750" indent="-285750">
              <a:buFontTx/>
              <a:buChar char="-"/>
            </a:pPr>
            <a:endParaRPr lang="fr-FR" sz="1600" dirty="0">
              <a:latin typeface="Arial" panose="020B0604020202020204" pitchFamily="34" charset="0"/>
            </a:endParaRPr>
          </a:p>
        </p:txBody>
      </p:sp>
      <p:sp>
        <p:nvSpPr>
          <p:cNvPr id="13" name="ZoneTexte 9"/>
          <p:cNvSpPr txBox="1"/>
          <p:nvPr/>
        </p:nvSpPr>
        <p:spPr>
          <a:xfrm>
            <a:off x="709782" y="1968269"/>
            <a:ext cx="5373388"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285750" indent="-285750">
              <a:buFont typeface="Arial" panose="020B0604020202020204" pitchFamily="34" charset="0"/>
              <a:buChar char="•"/>
            </a:pPr>
            <a:r>
              <a:rPr lang="fr-FR" sz="1400" dirty="0" smtClean="0">
                <a:solidFill>
                  <a:schemeClr val="bg1"/>
                </a:solidFill>
                <a:latin typeface="Arial" panose="020B0604020202020204" pitchFamily="34" charset="0"/>
              </a:rPr>
              <a:t>The </a:t>
            </a:r>
            <a:r>
              <a:rPr lang="fr-FR" sz="1400" dirty="0" err="1" smtClean="0">
                <a:solidFill>
                  <a:schemeClr val="bg1"/>
                </a:solidFill>
                <a:latin typeface="Arial" panose="020B0604020202020204" pitchFamily="34" charset="0"/>
              </a:rPr>
              <a:t>launch</a:t>
            </a:r>
            <a:r>
              <a:rPr lang="fr-FR" sz="1400" dirty="0" smtClean="0">
                <a:solidFill>
                  <a:schemeClr val="bg1"/>
                </a:solidFill>
                <a:latin typeface="Arial" panose="020B0604020202020204" pitchFamily="34" charset="0"/>
              </a:rPr>
              <a:t> phase (vibrations, </a:t>
            </a:r>
            <a:r>
              <a:rPr lang="fr-FR" sz="1400" dirty="0" err="1" smtClean="0">
                <a:solidFill>
                  <a:schemeClr val="bg1"/>
                </a:solidFill>
                <a:latin typeface="Arial" panose="020B0604020202020204" pitchFamily="34" charset="0"/>
              </a:rPr>
              <a:t>shocks</a:t>
            </a:r>
            <a:r>
              <a:rPr lang="fr-FR" sz="1400" dirty="0" smtClean="0">
                <a:solidFill>
                  <a:schemeClr val="bg1"/>
                </a:solidFill>
                <a:latin typeface="Arial" panose="020B0604020202020204" pitchFamily="34" charset="0"/>
              </a:rPr>
              <a:t>, etc.)</a:t>
            </a:r>
            <a:endParaRPr lang="fr-FR" sz="1400" dirty="0">
              <a:solidFill>
                <a:schemeClr val="bg1"/>
              </a:solidFill>
              <a:latin typeface="Arial" panose="020B0604020202020204" pitchFamily="34" charset="0"/>
            </a:endParaRPr>
          </a:p>
        </p:txBody>
      </p:sp>
      <p:pic>
        <p:nvPicPr>
          <p:cNvPr id="14" name="Picture 4" descr="C:\Users\bacquet_c\Documents\World Space Week\Visus\nu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7913" y="4604870"/>
            <a:ext cx="228278" cy="2282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bacquet_c\Documents\World Space Week\Visus\nu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8552" y="4098090"/>
            <a:ext cx="228278" cy="2282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bacquet_c\Documents\World Space Week\Visus\nu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5692" y="5856496"/>
            <a:ext cx="228278" cy="2282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bacquet_c\Documents\World Space Week\Visus\nu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7124" y="4174931"/>
            <a:ext cx="228278" cy="2282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bacquet_c\Documents\World Space Week\Visus\snow.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69829" y="5172809"/>
            <a:ext cx="236143" cy="2361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bacquet_c\Documents\World Space Week\Visus\snow.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8399" y="5012281"/>
            <a:ext cx="236143" cy="2361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bacquet_c\Documents\World Space Week\Visus\snow.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59656" y="4958021"/>
            <a:ext cx="236143" cy="2361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bacquet_c\Documents\World Space Week\Visus\snow.pn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V="1">
            <a:off x="2343854" y="5075364"/>
            <a:ext cx="237600" cy="237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bacquet_c\Documents\World Space Week\Visus\fir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43854" y="5136663"/>
            <a:ext cx="237600" cy="237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bacquet_c\Documents\World Space Week\Visus\fir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81165" y="4956564"/>
            <a:ext cx="237600" cy="237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bacquet_c\Documents\World Space Week\Visus\fir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25054" y="5075364"/>
            <a:ext cx="237600" cy="237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bacquet_c\Documents\World Space Week\Visus\fir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31193" y="5138183"/>
            <a:ext cx="237600" cy="237600"/>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3"/>
          <p:cNvSpPr txBox="1"/>
          <p:nvPr/>
        </p:nvSpPr>
        <p:spPr>
          <a:xfrm>
            <a:off x="710317" y="2272844"/>
            <a:ext cx="5373388"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285750" indent="-285750">
              <a:buFont typeface="Arial" panose="020B0604020202020204" pitchFamily="34" charset="0"/>
              <a:buChar char="•"/>
            </a:pPr>
            <a:r>
              <a:rPr lang="fr-FR" sz="1400" dirty="0" smtClean="0">
                <a:solidFill>
                  <a:schemeClr val="bg1"/>
                </a:solidFill>
                <a:latin typeface="Arial" panose="020B0604020202020204" pitchFamily="34" charset="0"/>
              </a:rPr>
              <a:t>Radiation</a:t>
            </a:r>
            <a:endParaRPr lang="fr-FR" sz="1400" dirty="0">
              <a:solidFill>
                <a:schemeClr val="bg1"/>
              </a:solidFill>
              <a:latin typeface="Arial" panose="020B0604020202020204" pitchFamily="34" charset="0"/>
            </a:endParaRPr>
          </a:p>
        </p:txBody>
      </p:sp>
      <p:sp>
        <p:nvSpPr>
          <p:cNvPr id="27" name="ZoneTexte 24"/>
          <p:cNvSpPr txBox="1"/>
          <p:nvPr/>
        </p:nvSpPr>
        <p:spPr>
          <a:xfrm>
            <a:off x="702366" y="2587749"/>
            <a:ext cx="5373388"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285750" indent="-285750">
              <a:buFont typeface="Arial" panose="020B0604020202020204" pitchFamily="34" charset="0"/>
              <a:buChar char="•"/>
            </a:pPr>
            <a:r>
              <a:rPr lang="fr-FR" sz="1400" dirty="0" err="1" smtClean="0">
                <a:solidFill>
                  <a:schemeClr val="bg1"/>
                </a:solidFill>
                <a:latin typeface="Arial" panose="020B0604020202020204" pitchFamily="34" charset="0"/>
              </a:rPr>
              <a:t>Extreme</a:t>
            </a:r>
            <a:r>
              <a:rPr lang="fr-FR" sz="1400" dirty="0" smtClean="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temperatures</a:t>
            </a:r>
            <a:r>
              <a:rPr lang="fr-FR" sz="1400" dirty="0" smtClean="0">
                <a:solidFill>
                  <a:schemeClr val="bg1"/>
                </a:solidFill>
                <a:latin typeface="Arial" panose="020B0604020202020204" pitchFamily="34" charset="0"/>
              </a:rPr>
              <a:t> (-150°C to +200°C)</a:t>
            </a:r>
            <a:endParaRPr lang="fr-FR" sz="1400" dirty="0">
              <a:solidFill>
                <a:schemeClr val="bg1"/>
              </a:solidFill>
              <a:latin typeface="Arial" panose="020B0604020202020204" pitchFamily="34" charset="0"/>
            </a:endParaRPr>
          </a:p>
        </p:txBody>
      </p:sp>
      <p:sp>
        <p:nvSpPr>
          <p:cNvPr id="28" name="ZoneTexte 25"/>
          <p:cNvSpPr txBox="1"/>
          <p:nvPr/>
        </p:nvSpPr>
        <p:spPr>
          <a:xfrm>
            <a:off x="694414" y="2900972"/>
            <a:ext cx="6406101"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285750" indent="-285750">
              <a:buFont typeface="Arial" panose="020B0604020202020204" pitchFamily="34" charset="0"/>
              <a:buChar char="•"/>
            </a:pPr>
            <a:r>
              <a:rPr lang="fr-FR" sz="1400" dirty="0" smtClean="0">
                <a:solidFill>
                  <a:schemeClr val="bg1"/>
                </a:solidFill>
                <a:latin typeface="Arial" panose="020B0604020202020204" pitchFamily="34" charset="0"/>
              </a:rPr>
              <a:t>Space vacuum, </a:t>
            </a:r>
            <a:r>
              <a:rPr lang="fr-FR" sz="1400" dirty="0" err="1" smtClean="0">
                <a:solidFill>
                  <a:schemeClr val="bg1"/>
                </a:solidFill>
                <a:latin typeface="Arial" panose="020B0604020202020204" pitchFamily="34" charset="0"/>
              </a:rPr>
              <a:t>residual</a:t>
            </a:r>
            <a:r>
              <a:rPr lang="fr-FR" sz="1400" dirty="0" smtClean="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atmosphere</a:t>
            </a:r>
            <a:r>
              <a:rPr lang="fr-FR" sz="1400" dirty="0" smtClean="0">
                <a:solidFill>
                  <a:schemeClr val="bg1"/>
                </a:solidFill>
                <a:latin typeface="Arial" panose="020B0604020202020204" pitchFamily="34" charset="0"/>
              </a:rPr>
              <a:t>, contamination</a:t>
            </a:r>
            <a:endParaRPr lang="fr-FR" sz="1400" dirty="0">
              <a:solidFill>
                <a:schemeClr val="bg1"/>
              </a:solidFill>
              <a:latin typeface="Arial" panose="020B0604020202020204" pitchFamily="34" charset="0"/>
            </a:endParaRPr>
          </a:p>
        </p:txBody>
      </p:sp>
      <p:sp>
        <p:nvSpPr>
          <p:cNvPr id="29" name="ZoneTexte 26"/>
          <p:cNvSpPr txBox="1"/>
          <p:nvPr/>
        </p:nvSpPr>
        <p:spPr>
          <a:xfrm>
            <a:off x="694415" y="3226936"/>
            <a:ext cx="5373388"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285750" indent="-285750">
              <a:buFont typeface="Arial" panose="020B0604020202020204" pitchFamily="34" charset="0"/>
              <a:buChar char="•"/>
            </a:pPr>
            <a:r>
              <a:rPr lang="fr-FR" sz="1400" dirty="0" smtClean="0">
                <a:solidFill>
                  <a:schemeClr val="bg1"/>
                </a:solidFill>
                <a:latin typeface="Arial" panose="020B0604020202020204" pitchFamily="34" charset="0"/>
              </a:rPr>
              <a:t>Space </a:t>
            </a:r>
            <a:r>
              <a:rPr lang="fr-FR" sz="1400" dirty="0" err="1" smtClean="0">
                <a:solidFill>
                  <a:schemeClr val="bg1"/>
                </a:solidFill>
                <a:latin typeface="Arial" panose="020B0604020202020204" pitchFamily="34" charset="0"/>
              </a:rPr>
              <a:t>debris</a:t>
            </a:r>
            <a:endParaRPr lang="fr-FR" sz="1400" dirty="0">
              <a:solidFill>
                <a:schemeClr val="bg1"/>
              </a:solidFill>
              <a:latin typeface="Arial" panose="020B0604020202020204" pitchFamily="34" charset="0"/>
            </a:endParaRPr>
          </a:p>
        </p:txBody>
      </p:sp>
      <p:sp>
        <p:nvSpPr>
          <p:cNvPr id="31" name="ZoneTexte 28"/>
          <p:cNvSpPr txBox="1"/>
          <p:nvPr/>
        </p:nvSpPr>
        <p:spPr>
          <a:xfrm>
            <a:off x="6419310" y="5856496"/>
            <a:ext cx="3914547" cy="27699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fr-FR" sz="1200" i="1" dirty="0" smtClean="0">
                <a:solidFill>
                  <a:schemeClr val="bg1"/>
                </a:solidFill>
                <a:latin typeface="Arial" panose="020B0604020202020204" pitchFamily="34" charset="0"/>
              </a:rPr>
              <a:t>Space </a:t>
            </a:r>
            <a:r>
              <a:rPr lang="fr-FR" sz="1200" i="1" dirty="0" err="1" smtClean="0">
                <a:solidFill>
                  <a:schemeClr val="bg1"/>
                </a:solidFill>
                <a:latin typeface="Arial" panose="020B0604020202020204" pitchFamily="34" charset="0"/>
              </a:rPr>
              <a:t>debris</a:t>
            </a:r>
            <a:endParaRPr lang="en-GB" sz="1200" i="1" dirty="0">
              <a:solidFill>
                <a:schemeClr val="bg1"/>
              </a:solidFill>
              <a:latin typeface="Arial" panose="020B0604020202020204" pitchFamily="34" charset="0"/>
            </a:endParaRPr>
          </a:p>
        </p:txBody>
      </p:sp>
      <p:pic>
        <p:nvPicPr>
          <p:cNvPr id="35" name="Picture 3" descr="C:\Users\bacquet_c\Documents\World Space Week\Visus\asteroi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75692" y="4456691"/>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bacquet_c\Documents\World Space Week\Visus\asteroid.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52052" y="441122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bacquet_c\Documents\World Space Week\Visus\asteroid.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89829" y="4343564"/>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 4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48362" y="1768851"/>
            <a:ext cx="466476" cy="466476"/>
          </a:xfrm>
          <a:prstGeom prst="rect">
            <a:avLst/>
          </a:prstGeom>
        </p:spPr>
      </p:pic>
      <p:pic>
        <p:nvPicPr>
          <p:cNvPr id="43" name="Image 42"/>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419310" y="3896689"/>
            <a:ext cx="3881710" cy="18297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46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 calcmode="lin" valueType="num">
                                      <p:cBhvr additive="base">
                                        <p:cTn id="9" dur="500" fill="hold"/>
                                        <p:tgtEl>
                                          <p:spTgt spid="41"/>
                                        </p:tgtEl>
                                        <p:attrNameLst>
                                          <p:attrName>ppt_x</p:attrName>
                                        </p:attrNameLst>
                                      </p:cBhvr>
                                      <p:tavLst>
                                        <p:tav tm="0">
                                          <p:val>
                                            <p:strVal val="#ppt_x"/>
                                          </p:val>
                                        </p:tav>
                                        <p:tav tm="100000">
                                          <p:val>
                                            <p:strVal val="#ppt_x"/>
                                          </p:val>
                                        </p:tav>
                                      </p:tavLst>
                                    </p:anim>
                                    <p:anim calcmode="lin" valueType="num">
                                      <p:cBhvr additive="base">
                                        <p:cTn id="10" dur="500" fill="hold"/>
                                        <p:tgtEl>
                                          <p:spTgt spid="41"/>
                                        </p:tgtEl>
                                        <p:attrNameLst>
                                          <p:attrName>ppt_y</p:attrName>
                                        </p:attrNameLst>
                                      </p:cBhvr>
                                      <p:tavLst>
                                        <p:tav tm="0">
                                          <p:val>
                                            <p:strVal val="1+#ppt_h/2"/>
                                          </p:val>
                                        </p:tav>
                                        <p:tav tm="100000">
                                          <p:val>
                                            <p:strVal val="#ppt_y"/>
                                          </p:val>
                                        </p:tav>
                                      </p:tavLst>
                                    </p:anim>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50" fill="hold">
                                          <p:stCondLst>
                                            <p:cond delay="0"/>
                                          </p:stCondLst>
                                        </p:cTn>
                                        <p:tgtEl>
                                          <p:spTgt spid="41"/>
                                        </p:tgtEl>
                                        <p:attrNameLst>
                                          <p:attrName>r</p:attrName>
                                        </p:attrNameLst>
                                      </p:cBhvr>
                                    </p:animRot>
                                    <p:animRot by="-240000">
                                      <p:cBhvr>
                                        <p:cTn id="13" dur="100" fill="hold">
                                          <p:stCondLst>
                                            <p:cond delay="100"/>
                                          </p:stCondLst>
                                        </p:cTn>
                                        <p:tgtEl>
                                          <p:spTgt spid="41"/>
                                        </p:tgtEl>
                                        <p:attrNameLst>
                                          <p:attrName>r</p:attrName>
                                        </p:attrNameLst>
                                      </p:cBhvr>
                                    </p:animRot>
                                    <p:animRot by="240000">
                                      <p:cBhvr>
                                        <p:cTn id="14" dur="100" fill="hold">
                                          <p:stCondLst>
                                            <p:cond delay="200"/>
                                          </p:stCondLst>
                                        </p:cTn>
                                        <p:tgtEl>
                                          <p:spTgt spid="41"/>
                                        </p:tgtEl>
                                        <p:attrNameLst>
                                          <p:attrName>r</p:attrName>
                                        </p:attrNameLst>
                                      </p:cBhvr>
                                    </p:animRot>
                                    <p:animRot by="-240000">
                                      <p:cBhvr>
                                        <p:cTn id="15" dur="100" fill="hold">
                                          <p:stCondLst>
                                            <p:cond delay="300"/>
                                          </p:stCondLst>
                                        </p:cTn>
                                        <p:tgtEl>
                                          <p:spTgt spid="41"/>
                                        </p:tgtEl>
                                        <p:attrNameLst>
                                          <p:attrName>r</p:attrName>
                                        </p:attrNameLst>
                                      </p:cBhvr>
                                    </p:animRot>
                                    <p:animRot by="120000">
                                      <p:cBhvr>
                                        <p:cTn id="16" dur="100" fill="hold">
                                          <p:stCondLst>
                                            <p:cond delay="400"/>
                                          </p:stCondLst>
                                        </p:cTn>
                                        <p:tgtEl>
                                          <p:spTgt spid="4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6926E-6 2.31321E-6 L 0.08088 -0.10548 " pathEditMode="relative" rAng="0" ptsTypes="AA">
                                      <p:cBhvr>
                                        <p:cTn id="30" dur="2000" fill="hold"/>
                                        <p:tgtEl>
                                          <p:spTgt spid="16"/>
                                        </p:tgtEl>
                                        <p:attrNameLst>
                                          <p:attrName>ppt_x</p:attrName>
                                          <p:attrName>ppt_y</p:attrName>
                                        </p:attrNameLst>
                                      </p:cBhvr>
                                      <p:rCtr x="4038" y="-5274"/>
                                    </p:animMotion>
                                  </p:childTnLst>
                                </p:cTn>
                              </p:par>
                              <p:par>
                                <p:cTn id="31" presetID="42" presetClass="path" presetSubtype="0" accel="50000" decel="50000" fill="hold" nodeType="withEffect">
                                  <p:stCondLst>
                                    <p:cond delay="0"/>
                                  </p:stCondLst>
                                  <p:childTnLst>
                                    <p:animMotion origin="layout" path="M 3.07893E-6 3.13671E-6 L 0.0659 0.07633 " pathEditMode="relative" rAng="0" ptsTypes="AA">
                                      <p:cBhvr>
                                        <p:cTn id="32" dur="2000" fill="hold"/>
                                        <p:tgtEl>
                                          <p:spTgt spid="14"/>
                                        </p:tgtEl>
                                        <p:attrNameLst>
                                          <p:attrName>ppt_x</p:attrName>
                                          <p:attrName>ppt_y</p:attrName>
                                        </p:attrNameLst>
                                      </p:cBhvr>
                                      <p:rCtr x="3295" y="3817"/>
                                    </p:animMotion>
                                  </p:childTnLst>
                                </p:cTn>
                              </p:par>
                              <p:par>
                                <p:cTn id="33" presetID="42" presetClass="path" presetSubtype="0" accel="50000" decel="50000" fill="hold" nodeType="withEffect">
                                  <p:stCondLst>
                                    <p:cond delay="0"/>
                                  </p:stCondLst>
                                  <p:childTnLst>
                                    <p:animMotion origin="layout" path="M 1.10185E-6 -4.19385E-6 L 0.04702 0.15059 " pathEditMode="relative" rAng="0" ptsTypes="AA">
                                      <p:cBhvr>
                                        <p:cTn id="34" dur="2000" fill="hold"/>
                                        <p:tgtEl>
                                          <p:spTgt spid="15"/>
                                        </p:tgtEl>
                                        <p:attrNameLst>
                                          <p:attrName>ppt_x</p:attrName>
                                          <p:attrName>ppt_y</p:attrName>
                                        </p:attrNameLst>
                                      </p:cBhvr>
                                      <p:rCtr x="2344" y="7518"/>
                                    </p:animMotion>
                                  </p:childTnLst>
                                </p:cTn>
                              </p:par>
                              <p:par>
                                <p:cTn id="35" presetID="42" presetClass="path" presetSubtype="0" accel="50000" decel="50000" fill="hold" nodeType="withEffect">
                                  <p:stCondLst>
                                    <p:cond delay="0"/>
                                  </p:stCondLst>
                                  <p:childTnLst>
                                    <p:animMotion origin="layout" path="M -1.79734E-6 1.08489E-6 L -0.05014 0.13995 " pathEditMode="relative" rAng="0" ptsTypes="AA">
                                      <p:cBhvr>
                                        <p:cTn id="36" dur="2000" fill="hold"/>
                                        <p:tgtEl>
                                          <p:spTgt spid="17"/>
                                        </p:tgtEl>
                                        <p:attrNameLst>
                                          <p:attrName>ppt_x</p:attrName>
                                          <p:attrName>ppt_y</p:attrName>
                                        </p:attrNameLst>
                                      </p:cBhvr>
                                      <p:rCtr x="-2514" y="6986"/>
                                    </p:animMotion>
                                  </p:childTnLst>
                                </p:cTn>
                              </p:par>
                            </p:childTnLst>
                          </p:cTn>
                        </p:par>
                        <p:par>
                          <p:cTn id="37" fill="hold">
                            <p:stCondLst>
                              <p:cond delay="2000"/>
                            </p:stCondLst>
                            <p:childTnLst>
                              <p:par>
                                <p:cTn id="38" presetID="1" presetClass="exit" presetSubtype="0" fill="hold" nodeType="afterEffect">
                                  <p:stCondLst>
                                    <p:cond delay="1500"/>
                                  </p:stCondLst>
                                  <p:childTnLst>
                                    <p:set>
                                      <p:cBhvr>
                                        <p:cTn id="39" dur="1" fill="hold">
                                          <p:stCondLst>
                                            <p:cond delay="0"/>
                                          </p:stCondLst>
                                        </p:cTn>
                                        <p:tgtEl>
                                          <p:spTgt spid="16"/>
                                        </p:tgtEl>
                                        <p:attrNameLst>
                                          <p:attrName>style.visibility</p:attrName>
                                        </p:attrNameLst>
                                      </p:cBhvr>
                                      <p:to>
                                        <p:strVal val="hidden"/>
                                      </p:to>
                                    </p:set>
                                  </p:childTnLst>
                                </p:cTn>
                              </p:par>
                            </p:childTnLst>
                          </p:cTn>
                        </p:par>
                        <p:par>
                          <p:cTn id="40" fill="hold">
                            <p:stCondLst>
                              <p:cond delay="3500"/>
                            </p:stCondLst>
                            <p:childTnLst>
                              <p:par>
                                <p:cTn id="41" presetID="1" presetClass="exit" presetSubtype="0" fill="hold" nodeType="afterEffect">
                                  <p:stCondLst>
                                    <p:cond delay="1500"/>
                                  </p:stCondLst>
                                  <p:childTnLst>
                                    <p:set>
                                      <p:cBhvr>
                                        <p:cTn id="42" dur="1" fill="hold">
                                          <p:stCondLst>
                                            <p:cond delay="0"/>
                                          </p:stCondLst>
                                        </p:cTn>
                                        <p:tgtEl>
                                          <p:spTgt spid="14"/>
                                        </p:tgtEl>
                                        <p:attrNameLst>
                                          <p:attrName>style.visibility</p:attrName>
                                        </p:attrNameLst>
                                      </p:cBhvr>
                                      <p:to>
                                        <p:strVal val="hidden"/>
                                      </p:to>
                                    </p:set>
                                  </p:childTnLst>
                                </p:cTn>
                              </p:par>
                            </p:childTnLst>
                          </p:cTn>
                        </p:par>
                        <p:par>
                          <p:cTn id="43" fill="hold">
                            <p:stCondLst>
                              <p:cond delay="5000"/>
                            </p:stCondLst>
                            <p:childTnLst>
                              <p:par>
                                <p:cTn id="44" presetID="1" presetClass="exit" presetSubtype="0" fill="hold" nodeType="afterEffect">
                                  <p:stCondLst>
                                    <p:cond delay="15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p:stCondLst>
                              <p:cond delay="6500"/>
                            </p:stCondLst>
                            <p:childTnLst>
                              <p:par>
                                <p:cTn id="47" presetID="1" presetClass="exit" presetSubtype="0" fill="hold" nodeType="afterEffect">
                                  <p:stCondLst>
                                    <p:cond delay="1500"/>
                                  </p:stCondLst>
                                  <p:childTnLst>
                                    <p:set>
                                      <p:cBhvr>
                                        <p:cTn id="48" dur="1" fill="hold">
                                          <p:stCondLst>
                                            <p:cond delay="0"/>
                                          </p:stCondLst>
                                        </p:cTn>
                                        <p:tgtEl>
                                          <p:spTgt spid="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 presetClass="exit" presetSubtype="0" fill="hold" nodeType="afterEffect">
                                  <p:stCondLst>
                                    <p:cond delay="1500"/>
                                  </p:stCondLst>
                                  <p:childTnLst>
                                    <p:set>
                                      <p:cBhvr>
                                        <p:cTn id="71" dur="1" fill="hold">
                                          <p:stCondLst>
                                            <p:cond delay="0"/>
                                          </p:stCondLst>
                                        </p:cTn>
                                        <p:tgtEl>
                                          <p:spTgt spid="17"/>
                                        </p:tgtEl>
                                        <p:attrNameLst>
                                          <p:attrName>style.visibility</p:attrName>
                                        </p:attrNameLst>
                                      </p:cBhvr>
                                      <p:to>
                                        <p:strVal val="hidden"/>
                                      </p:to>
                                    </p:set>
                                  </p:childTnLst>
                                </p:cTn>
                              </p:par>
                            </p:childTnLst>
                          </p:cTn>
                        </p:par>
                        <p:par>
                          <p:cTn id="72" fill="hold">
                            <p:stCondLst>
                              <p:cond delay="2000"/>
                            </p:stCondLst>
                            <p:childTnLst>
                              <p:par>
                                <p:cTn id="73" presetID="1" presetClass="exit" presetSubtype="0" fill="hold" nodeType="afterEffect">
                                  <p:stCondLst>
                                    <p:cond delay="1500"/>
                                  </p:stCondLst>
                                  <p:childTnLst>
                                    <p:set>
                                      <p:cBhvr>
                                        <p:cTn id="74" dur="1" fill="hold">
                                          <p:stCondLst>
                                            <p:cond delay="0"/>
                                          </p:stCondLst>
                                        </p:cTn>
                                        <p:tgtEl>
                                          <p:spTgt spid="23"/>
                                        </p:tgtEl>
                                        <p:attrNameLst>
                                          <p:attrName>style.visibility</p:attrName>
                                        </p:attrNameLst>
                                      </p:cBhvr>
                                      <p:to>
                                        <p:strVal val="hidden"/>
                                      </p:to>
                                    </p:set>
                                  </p:childTnLst>
                                </p:cTn>
                              </p:par>
                            </p:childTnLst>
                          </p:cTn>
                        </p:par>
                        <p:par>
                          <p:cTn id="75" fill="hold">
                            <p:stCondLst>
                              <p:cond delay="3500"/>
                            </p:stCondLst>
                            <p:childTnLst>
                              <p:par>
                                <p:cTn id="76" presetID="1" presetClass="exit" presetSubtype="0" fill="hold" nodeType="afterEffect">
                                  <p:stCondLst>
                                    <p:cond delay="1500"/>
                                  </p:stCondLst>
                                  <p:childTnLst>
                                    <p:set>
                                      <p:cBhvr>
                                        <p:cTn id="77" dur="1" fill="hold">
                                          <p:stCondLst>
                                            <p:cond delay="0"/>
                                          </p:stCondLst>
                                        </p:cTn>
                                        <p:tgtEl>
                                          <p:spTgt spid="25"/>
                                        </p:tgtEl>
                                        <p:attrNameLst>
                                          <p:attrName>style.visibility</p:attrName>
                                        </p:attrNameLst>
                                      </p:cBhvr>
                                      <p:to>
                                        <p:strVal val="hidden"/>
                                      </p:to>
                                    </p:set>
                                  </p:childTnLst>
                                </p:cTn>
                              </p:par>
                            </p:childTnLst>
                          </p:cTn>
                        </p:par>
                        <p:par>
                          <p:cTn id="78" fill="hold">
                            <p:stCondLst>
                              <p:cond delay="5000"/>
                            </p:stCondLst>
                            <p:childTnLst>
                              <p:par>
                                <p:cTn id="79" presetID="1" presetClass="exit" presetSubtype="0" fill="hold" nodeType="afterEffect">
                                  <p:stCondLst>
                                    <p:cond delay="15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p:stCondLst>
                              <p:cond delay="6500"/>
                            </p:stCondLst>
                            <p:childTnLst>
                              <p:par>
                                <p:cTn id="82" presetID="1" presetClass="exit" presetSubtype="0" fill="hold" nodeType="afterEffect">
                                  <p:stCondLst>
                                    <p:cond delay="1500"/>
                                  </p:stCondLst>
                                  <p:childTnLst>
                                    <p:set>
                                      <p:cBhvr>
                                        <p:cTn id="83" dur="1" fill="hold">
                                          <p:stCondLst>
                                            <p:cond delay="0"/>
                                          </p:stCondLst>
                                        </p:cTn>
                                        <p:tgtEl>
                                          <p:spTgt spid="2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ppt_x"/>
                                          </p:val>
                                        </p:tav>
                                        <p:tav tm="100000">
                                          <p:val>
                                            <p:strVal val="#ppt_x"/>
                                          </p:val>
                                        </p:tav>
                                      </p:tavLst>
                                    </p:anim>
                                    <p:anim calcmode="lin" valueType="num">
                                      <p:cBhvr additive="base">
                                        <p:cTn id="93" dur="500" fill="hold"/>
                                        <p:tgtEl>
                                          <p:spTgt spid="20"/>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ppt_x"/>
                                          </p:val>
                                        </p:tav>
                                        <p:tav tm="100000">
                                          <p:val>
                                            <p:strVal val="#ppt_x"/>
                                          </p:val>
                                        </p:tav>
                                      </p:tavLst>
                                    </p:anim>
                                    <p:anim calcmode="lin" valueType="num">
                                      <p:cBhvr additive="base">
                                        <p:cTn id="101" dur="500" fill="hold"/>
                                        <p:tgtEl>
                                          <p:spTgt spid="21"/>
                                        </p:tgtEl>
                                        <p:attrNameLst>
                                          <p:attrName>ppt_y</p:attrName>
                                        </p:attrNameLst>
                                      </p:cBhvr>
                                      <p:tavLst>
                                        <p:tav tm="0">
                                          <p:val>
                                            <p:strVal val="1+#ppt_h/2"/>
                                          </p:val>
                                        </p:tav>
                                        <p:tav tm="100000">
                                          <p:val>
                                            <p:strVal val="#ppt_y"/>
                                          </p:val>
                                        </p:tav>
                                      </p:tavLst>
                                    </p:anim>
                                  </p:childTnLst>
                                </p:cTn>
                              </p:par>
                            </p:childTnLst>
                          </p:cTn>
                        </p:par>
                        <p:par>
                          <p:cTn id="102" fill="hold">
                            <p:stCondLst>
                              <p:cond delay="500"/>
                            </p:stCondLst>
                            <p:childTnLst>
                              <p:par>
                                <p:cTn id="103" presetID="1" presetClass="exit" presetSubtype="0" fill="hold" nodeType="afterEffect">
                                  <p:stCondLst>
                                    <p:cond delay="1500"/>
                                  </p:stCondLst>
                                  <p:childTnLst>
                                    <p:set>
                                      <p:cBhvr>
                                        <p:cTn id="104" dur="1" fill="hold">
                                          <p:stCondLst>
                                            <p:cond delay="0"/>
                                          </p:stCondLst>
                                        </p:cTn>
                                        <p:tgtEl>
                                          <p:spTgt spid="19"/>
                                        </p:tgtEl>
                                        <p:attrNameLst>
                                          <p:attrName>style.visibility</p:attrName>
                                        </p:attrNameLst>
                                      </p:cBhvr>
                                      <p:to>
                                        <p:strVal val="hidden"/>
                                      </p:to>
                                    </p:set>
                                  </p:childTnLst>
                                </p:cTn>
                              </p:par>
                            </p:childTnLst>
                          </p:cTn>
                        </p:par>
                        <p:par>
                          <p:cTn id="105" fill="hold">
                            <p:stCondLst>
                              <p:cond delay="2000"/>
                            </p:stCondLst>
                            <p:childTnLst>
                              <p:par>
                                <p:cTn id="106" presetID="1" presetClass="exit" presetSubtype="0" fill="hold" nodeType="afterEffect">
                                  <p:stCondLst>
                                    <p:cond delay="1500"/>
                                  </p:stCondLst>
                                  <p:childTnLst>
                                    <p:set>
                                      <p:cBhvr>
                                        <p:cTn id="107" dur="1" fill="hold">
                                          <p:stCondLst>
                                            <p:cond delay="0"/>
                                          </p:stCondLst>
                                        </p:cTn>
                                        <p:tgtEl>
                                          <p:spTgt spid="21"/>
                                        </p:tgtEl>
                                        <p:attrNameLst>
                                          <p:attrName>style.visibility</p:attrName>
                                        </p:attrNameLst>
                                      </p:cBhvr>
                                      <p:to>
                                        <p:strVal val="hidden"/>
                                      </p:to>
                                    </p:set>
                                  </p:childTnLst>
                                </p:cTn>
                              </p:par>
                            </p:childTnLst>
                          </p:cTn>
                        </p:par>
                        <p:par>
                          <p:cTn id="108" fill="hold">
                            <p:stCondLst>
                              <p:cond delay="3500"/>
                            </p:stCondLst>
                            <p:childTnLst>
                              <p:par>
                                <p:cTn id="109" presetID="1" presetClass="exit" presetSubtype="0" fill="hold" nodeType="afterEffect">
                                  <p:stCondLst>
                                    <p:cond delay="1500"/>
                                  </p:stCondLst>
                                  <p:childTnLst>
                                    <p:set>
                                      <p:cBhvr>
                                        <p:cTn id="110" dur="1" fill="hold">
                                          <p:stCondLst>
                                            <p:cond delay="0"/>
                                          </p:stCondLst>
                                        </p:cTn>
                                        <p:tgtEl>
                                          <p:spTgt spid="18"/>
                                        </p:tgtEl>
                                        <p:attrNameLst>
                                          <p:attrName>style.visibility</p:attrName>
                                        </p:attrNameLst>
                                      </p:cBhvr>
                                      <p:to>
                                        <p:strVal val="hidden"/>
                                      </p:to>
                                    </p:set>
                                  </p:childTnLst>
                                </p:cTn>
                              </p:par>
                            </p:childTnLst>
                          </p:cTn>
                        </p:par>
                        <p:par>
                          <p:cTn id="111" fill="hold">
                            <p:stCondLst>
                              <p:cond delay="5000"/>
                            </p:stCondLst>
                            <p:childTnLst>
                              <p:par>
                                <p:cTn id="112" presetID="1" presetClass="exit" presetSubtype="0" fill="hold" nodeType="afterEffect">
                                  <p:stCondLst>
                                    <p:cond delay="1500"/>
                                  </p:stCondLst>
                                  <p:childTnLst>
                                    <p:set>
                                      <p:cBhvr>
                                        <p:cTn id="113" dur="1" fill="hold">
                                          <p:stCondLst>
                                            <p:cond delay="0"/>
                                          </p:stCondLst>
                                        </p:cTn>
                                        <p:tgtEl>
                                          <p:spTgt spid="20"/>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childTnLst>
                                </p:cTn>
                              </p:par>
                              <p:par>
                                <p:cTn id="118" presetID="2" presetClass="entr" presetSubtype="9"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additive="base">
                                        <p:cTn id="120" dur="500" fill="hold"/>
                                        <p:tgtEl>
                                          <p:spTgt spid="35"/>
                                        </p:tgtEl>
                                        <p:attrNameLst>
                                          <p:attrName>ppt_x</p:attrName>
                                        </p:attrNameLst>
                                      </p:cBhvr>
                                      <p:tavLst>
                                        <p:tav tm="0">
                                          <p:val>
                                            <p:strVal val="0-#ppt_w/2"/>
                                          </p:val>
                                        </p:tav>
                                        <p:tav tm="100000">
                                          <p:val>
                                            <p:strVal val="#ppt_x"/>
                                          </p:val>
                                        </p:tav>
                                      </p:tavLst>
                                    </p:anim>
                                    <p:anim calcmode="lin" valueType="num">
                                      <p:cBhvr additive="base">
                                        <p:cTn id="121" dur="500" fill="hold"/>
                                        <p:tgtEl>
                                          <p:spTgt spid="35"/>
                                        </p:tgtEl>
                                        <p:attrNameLst>
                                          <p:attrName>ppt_y</p:attrName>
                                        </p:attrNameLst>
                                      </p:cBhvr>
                                      <p:tavLst>
                                        <p:tav tm="0">
                                          <p:val>
                                            <p:strVal val="0-#ppt_h/2"/>
                                          </p:val>
                                        </p:tav>
                                        <p:tav tm="100000">
                                          <p:val>
                                            <p:strVal val="#ppt_y"/>
                                          </p:val>
                                        </p:tav>
                                      </p:tavLst>
                                    </p:anim>
                                  </p:childTnLst>
                                </p:cTn>
                              </p:par>
                              <p:par>
                                <p:cTn id="122" presetID="2" presetClass="entr" presetSubtype="9" fill="hold" nodeType="with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additive="base">
                                        <p:cTn id="124" dur="500" fill="hold"/>
                                        <p:tgtEl>
                                          <p:spTgt spid="36"/>
                                        </p:tgtEl>
                                        <p:attrNameLst>
                                          <p:attrName>ppt_x</p:attrName>
                                        </p:attrNameLst>
                                      </p:cBhvr>
                                      <p:tavLst>
                                        <p:tav tm="0">
                                          <p:val>
                                            <p:strVal val="0-#ppt_w/2"/>
                                          </p:val>
                                        </p:tav>
                                        <p:tav tm="100000">
                                          <p:val>
                                            <p:strVal val="#ppt_x"/>
                                          </p:val>
                                        </p:tav>
                                      </p:tavLst>
                                    </p:anim>
                                    <p:anim calcmode="lin" valueType="num">
                                      <p:cBhvr additive="base">
                                        <p:cTn id="125" dur="500" fill="hold"/>
                                        <p:tgtEl>
                                          <p:spTgt spid="36"/>
                                        </p:tgtEl>
                                        <p:attrNameLst>
                                          <p:attrName>ppt_y</p:attrName>
                                        </p:attrNameLst>
                                      </p:cBhvr>
                                      <p:tavLst>
                                        <p:tav tm="0">
                                          <p:val>
                                            <p:strVal val="0-#ppt_h/2"/>
                                          </p:val>
                                        </p:tav>
                                        <p:tav tm="100000">
                                          <p:val>
                                            <p:strVal val="#ppt_y"/>
                                          </p:val>
                                        </p:tav>
                                      </p:tavLst>
                                    </p:anim>
                                  </p:childTnLst>
                                </p:cTn>
                              </p:par>
                              <p:par>
                                <p:cTn id="126" presetID="2" presetClass="entr" presetSubtype="9" fill="hold"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0-#ppt_w/2"/>
                                          </p:val>
                                        </p:tav>
                                        <p:tav tm="100000">
                                          <p:val>
                                            <p:strVal val="#ppt_x"/>
                                          </p:val>
                                        </p:tav>
                                      </p:tavLst>
                                    </p:anim>
                                    <p:anim calcmode="lin" valueType="num">
                                      <p:cBhvr additive="base">
                                        <p:cTn id="129" dur="500" fill="hold"/>
                                        <p:tgtEl>
                                          <p:spTgt spid="37"/>
                                        </p:tgtEl>
                                        <p:attrNameLst>
                                          <p:attrName>ppt_y</p:attrName>
                                        </p:attrNameLst>
                                      </p:cBhvr>
                                      <p:tavLst>
                                        <p:tav tm="0">
                                          <p:val>
                                            <p:strVal val="0-#ppt_h/2"/>
                                          </p:val>
                                        </p:tav>
                                        <p:tav tm="100000">
                                          <p:val>
                                            <p:strVal val="#ppt_y"/>
                                          </p:val>
                                        </p:tav>
                                      </p:tavLst>
                                    </p:anim>
                                  </p:childTnLst>
                                </p:cTn>
                              </p:par>
                              <p:par>
                                <p:cTn id="130" presetID="42" presetClass="path" presetSubtype="0" accel="50000" decel="50000" fill="hold" nodeType="withEffect">
                                  <p:stCondLst>
                                    <p:cond delay="0"/>
                                  </p:stCondLst>
                                  <p:childTnLst>
                                    <p:animMotion origin="layout" path="M 1.6645E-6 -2.89151E-6 L 0.08492 0.10294 " pathEditMode="relative" rAng="0" ptsTypes="AA">
                                      <p:cBhvr>
                                        <p:cTn id="131" dur="2000" fill="hold"/>
                                        <p:tgtEl>
                                          <p:spTgt spid="35"/>
                                        </p:tgtEl>
                                        <p:attrNameLst>
                                          <p:attrName>ppt_x</p:attrName>
                                          <p:attrName>ppt_y</p:attrName>
                                        </p:attrNameLst>
                                      </p:cBhvr>
                                      <p:rCtr x="4246" y="5135"/>
                                    </p:animMotion>
                                  </p:childTnLst>
                                </p:cTn>
                              </p:par>
                              <p:par>
                                <p:cTn id="132" presetID="42" presetClass="path" presetSubtype="0" accel="50000" decel="50000" fill="hold" nodeType="withEffect">
                                  <p:stCondLst>
                                    <p:cond delay="0"/>
                                  </p:stCondLst>
                                  <p:childTnLst>
                                    <p:animMotion origin="layout" path="M 3.94113E-6 -4.96646E-6 L 0.05157 0.11104 " pathEditMode="relative" rAng="0" ptsTypes="AA">
                                      <p:cBhvr>
                                        <p:cTn id="133" dur="2000" fill="hold"/>
                                        <p:tgtEl>
                                          <p:spTgt spid="36"/>
                                        </p:tgtEl>
                                        <p:attrNameLst>
                                          <p:attrName>ppt_x</p:attrName>
                                          <p:attrName>ppt_y</p:attrName>
                                        </p:attrNameLst>
                                      </p:cBhvr>
                                      <p:rCtr x="2579" y="5552"/>
                                    </p:animMotion>
                                  </p:childTnLst>
                                </p:cTn>
                              </p:par>
                              <p:par>
                                <p:cTn id="134" presetID="42" presetClass="path" presetSubtype="0" accel="50000" decel="50000" fill="hold" nodeType="withEffect">
                                  <p:stCondLst>
                                    <p:cond delay="0"/>
                                  </p:stCondLst>
                                  <p:childTnLst>
                                    <p:animMotion origin="layout" path="M -2.08648E-6 2.20911E-6 L 0.03204 0.11913 " pathEditMode="relative" rAng="0" ptsTypes="AA">
                                      <p:cBhvr>
                                        <p:cTn id="135" dur="2000" fill="hold"/>
                                        <p:tgtEl>
                                          <p:spTgt spid="37"/>
                                        </p:tgtEl>
                                        <p:attrNameLst>
                                          <p:attrName>ppt_x</p:attrName>
                                          <p:attrName>ppt_y</p:attrName>
                                        </p:attrNameLst>
                                      </p:cBhvr>
                                      <p:rCtr x="1602" y="5945"/>
                                    </p:animMotion>
                                  </p:childTnLst>
                                </p:cTn>
                              </p:par>
                            </p:childTnLst>
                          </p:cTn>
                        </p:par>
                        <p:par>
                          <p:cTn id="136" fill="hold">
                            <p:stCondLst>
                              <p:cond delay="2000"/>
                            </p:stCondLst>
                            <p:childTnLst>
                              <p:par>
                                <p:cTn id="137" presetID="1" presetClass="exit" presetSubtype="0" fill="hold" nodeType="afterEffect">
                                  <p:stCondLst>
                                    <p:cond delay="1500"/>
                                  </p:stCondLst>
                                  <p:childTnLst>
                                    <p:set>
                                      <p:cBhvr>
                                        <p:cTn id="138" dur="1" fill="hold">
                                          <p:stCondLst>
                                            <p:cond delay="0"/>
                                          </p:stCondLst>
                                        </p:cTn>
                                        <p:tgtEl>
                                          <p:spTgt spid="35"/>
                                        </p:tgtEl>
                                        <p:attrNameLst>
                                          <p:attrName>style.visibility</p:attrName>
                                        </p:attrNameLst>
                                      </p:cBhvr>
                                      <p:to>
                                        <p:strVal val="hidden"/>
                                      </p:to>
                                    </p:set>
                                  </p:childTnLst>
                                </p:cTn>
                              </p:par>
                            </p:childTnLst>
                          </p:cTn>
                        </p:par>
                        <p:par>
                          <p:cTn id="139" fill="hold">
                            <p:stCondLst>
                              <p:cond delay="3500"/>
                            </p:stCondLst>
                            <p:childTnLst>
                              <p:par>
                                <p:cTn id="140" presetID="1" presetClass="exit" presetSubtype="0" fill="hold" nodeType="afterEffect">
                                  <p:stCondLst>
                                    <p:cond delay="1500"/>
                                  </p:stCondLst>
                                  <p:childTnLst>
                                    <p:set>
                                      <p:cBhvr>
                                        <p:cTn id="141" dur="1" fill="hold">
                                          <p:stCondLst>
                                            <p:cond delay="0"/>
                                          </p:stCondLst>
                                        </p:cTn>
                                        <p:tgtEl>
                                          <p:spTgt spid="36"/>
                                        </p:tgtEl>
                                        <p:attrNameLst>
                                          <p:attrName>style.visibility</p:attrName>
                                        </p:attrNameLst>
                                      </p:cBhvr>
                                      <p:to>
                                        <p:strVal val="hidden"/>
                                      </p:to>
                                    </p:set>
                                  </p:childTnLst>
                                </p:cTn>
                              </p:par>
                            </p:childTnLst>
                          </p:cTn>
                        </p:par>
                        <p:par>
                          <p:cTn id="142" fill="hold">
                            <p:stCondLst>
                              <p:cond delay="5000"/>
                            </p:stCondLst>
                            <p:childTnLst>
                              <p:par>
                                <p:cTn id="143" presetID="1" presetClass="exit" presetSubtype="0" fill="hold" nodeType="afterEffect">
                                  <p:stCondLst>
                                    <p:cond delay="1500"/>
                                  </p:stCondLst>
                                  <p:childTnLst>
                                    <p:set>
                                      <p:cBhvr>
                                        <p:cTn id="144" dur="1" fill="hold">
                                          <p:stCondLst>
                                            <p:cond delay="0"/>
                                          </p:stCondLst>
                                        </p:cTn>
                                        <p:tgtEl>
                                          <p:spTgt spid="37"/>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4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p:bldP spid="29" grpId="0"/>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Thank you</a:t>
            </a:r>
            <a:endParaRPr lang="en-GB" dirty="0"/>
          </a:p>
        </p:txBody>
      </p:sp>
      <p:sp>
        <p:nvSpPr>
          <p:cNvPr id="7" name="Textplatzhalter 6">
            <a:extLst>
              <a:ext uri="{FF2B5EF4-FFF2-40B4-BE49-F238E27FC236}">
                <a16:creationId xmlns:a16="http://schemas.microsoft.com/office/drawing/2014/main" xmlns="" id="{B8D39424-BFC6-8049-B007-E8DC5C867149}"/>
              </a:ext>
            </a:extLst>
          </p:cNvPr>
          <p:cNvSpPr>
            <a:spLocks noGrp="1"/>
          </p:cNvSpPr>
          <p:nvPr>
            <p:ph type="body" sz="quarter" idx="15"/>
          </p:nvPr>
        </p:nvSpPr>
        <p:spPr>
          <a:xfrm>
            <a:off x="3886246" y="3688108"/>
            <a:ext cx="6362985" cy="902940"/>
          </a:xfrm>
        </p:spPr>
        <p:txBody>
          <a:bodyPr/>
          <a:lstStyle/>
          <a:p>
            <a:pPr fontAlgn="base">
              <a:lnSpc>
                <a:spcPct val="115000"/>
              </a:lnSpc>
              <a:spcBef>
                <a:spcPct val="0"/>
              </a:spcBef>
              <a:spcAft>
                <a:spcPct val="0"/>
              </a:spcAft>
              <a:defRPr/>
            </a:pPr>
            <a:r>
              <a:rPr lang="en-GB" dirty="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dirty="0">
                <a:latin typeface="Arial" pitchFamily="34" charset="0"/>
                <a:cs typeface="Arial" pitchFamily="34" charset="0"/>
              </a:rPr>
              <a:t>This document and all information contained herein is the sole property of </a:t>
            </a:r>
            <a:r>
              <a:rPr lang="en-GB" altLang="de-DE" dirty="0"/>
              <a:t>Airbus</a:t>
            </a:r>
            <a:r>
              <a:rPr lang="en-GB" dirty="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dirty="0">
                <a:latin typeface="Arial" pitchFamily="34" charset="0"/>
                <a:cs typeface="Arial" pitchFamily="34" charset="0"/>
              </a:rPr>
              <a:t>Airbus, it’s logo and product names are registered trademarks.</a:t>
            </a:r>
            <a:endParaRPr lang="en-GB" dirty="0"/>
          </a:p>
        </p:txBody>
      </p:sp>
      <p:sp>
        <p:nvSpPr>
          <p:cNvPr id="4" name="Footer Placeholder 7">
            <a:extLst>
              <a:ext uri="{FF2B5EF4-FFF2-40B4-BE49-F238E27FC236}">
                <a16:creationId xmlns:a16="http://schemas.microsoft.com/office/drawing/2014/main" xmlns="" id="{801DC371-FC7C-AE43-975C-81559F958A50}"/>
              </a:ext>
            </a:extLst>
          </p:cNvPr>
          <p:cNvSpPr>
            <a:spLocks noGrp="1"/>
          </p:cNvSpPr>
          <p:nvPr>
            <p:ph type="ftr" sz="quarter" idx="3"/>
          </p:nvPr>
        </p:nvSpPr>
        <p:spPr>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dirty="0"/>
              <a:t>© Copyright Airbus (Specify your Legal Entity YEAR) / Presentation title runs here (go to Header and Footer to edit this text)</a:t>
            </a:r>
          </a:p>
        </p:txBody>
      </p:sp>
      <p:sp>
        <p:nvSpPr>
          <p:cNvPr id="5" name="Textplatzhalter 6">
            <a:extLst>
              <a:ext uri="{FF2B5EF4-FFF2-40B4-BE49-F238E27FC236}">
                <a16:creationId xmlns:a16="http://schemas.microsoft.com/office/drawing/2014/main" xmlns="" id="{B8D39424-BFC6-8049-B007-E8DC5C867149}"/>
              </a:ext>
            </a:extLst>
          </p:cNvPr>
          <p:cNvSpPr txBox="1">
            <a:spLocks/>
          </p:cNvSpPr>
          <p:nvPr/>
        </p:nvSpPr>
        <p:spPr>
          <a:xfrm>
            <a:off x="3895129" y="4633172"/>
            <a:ext cx="3650894" cy="1288234"/>
          </a:xfrm>
          <a:prstGeom prst="rect">
            <a:avLst/>
          </a:prstGeom>
        </p:spPr>
        <p:txBody>
          <a:bodyPr vert="horz" lIns="0" tIns="0" rIns="0" bIns="0" rtlCol="0" anchor="t" anchorCtr="0">
            <a:noAutofit/>
          </a:bodyPr>
          <a:lstStyle>
            <a:lvl1pPr marL="0" indent="0" algn="l" defTabSz="914400" rtl="0" eaLnBrk="1" latinLnBrk="0" hangingPunct="1">
              <a:lnSpc>
                <a:spcPct val="113000"/>
              </a:lnSpc>
              <a:spcBef>
                <a:spcPts val="0"/>
              </a:spcBef>
              <a:buFont typeface="Arial" panose="020B0604020202020204" pitchFamily="34" charset="0"/>
              <a:buNone/>
              <a:defRPr sz="800" kern="1200">
                <a:solidFill>
                  <a:schemeClr val="bg1"/>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a:lstStyle>
          <a:p>
            <a:pPr fontAlgn="base">
              <a:lnSpc>
                <a:spcPct val="115000"/>
              </a:lnSpc>
              <a:spcBef>
                <a:spcPct val="0"/>
              </a:spcBef>
              <a:spcAft>
                <a:spcPct val="0"/>
              </a:spcAft>
              <a:defRPr/>
            </a:pPr>
            <a:r>
              <a:rPr lang="en-US" sz="600" dirty="0" smtClean="0">
                <a:latin typeface="Arial" pitchFamily="34" charset="0"/>
                <a:cs typeface="Arial" pitchFamily="34" charset="0"/>
              </a:rPr>
              <a:t>Icon </a:t>
            </a:r>
            <a:r>
              <a:rPr lang="en-US" sz="600" dirty="0">
                <a:latin typeface="Arial" pitchFamily="34" charset="0"/>
                <a:cs typeface="Arial" pitchFamily="34" charset="0"/>
              </a:rPr>
              <a:t>made by </a:t>
            </a:r>
            <a:r>
              <a:rPr lang="en-US" sz="600" dirty="0" smtClean="0">
                <a:latin typeface="Arial" pitchFamily="34" charset="0"/>
                <a:cs typeface="Arial" pitchFamily="34" charset="0"/>
              </a:rPr>
              <a:t>Icongeek26 from  </a:t>
            </a:r>
            <a:r>
              <a:rPr lang="en-US" sz="600" u="sng" dirty="0" smtClean="0">
                <a:solidFill>
                  <a:schemeClr val="accent1">
                    <a:lumMod val="20000"/>
                    <a:lumOff val="80000"/>
                  </a:schemeClr>
                </a:solidFill>
                <a:latin typeface="Arial" pitchFamily="34" charset="0"/>
                <a:cs typeface="Arial" pitchFamily="34" charset="0"/>
              </a:rPr>
              <a:t>www.flaticon.com</a:t>
            </a:r>
          </a:p>
          <a:p>
            <a:pPr fontAlgn="base">
              <a:lnSpc>
                <a:spcPct val="115000"/>
              </a:lnSpc>
              <a:spcBef>
                <a:spcPct val="0"/>
              </a:spcBef>
              <a:spcAft>
                <a:spcPct val="0"/>
              </a:spcAft>
              <a:defRPr/>
            </a:pPr>
            <a:r>
              <a:rPr lang="en-US" sz="600" dirty="0">
                <a:latin typeface="Arial" pitchFamily="34" charset="0"/>
                <a:cs typeface="Arial" pitchFamily="34" charset="0"/>
              </a:rPr>
              <a:t>Icon made by </a:t>
            </a:r>
            <a:r>
              <a:rPr lang="en-US" sz="600" dirty="0" smtClean="0">
                <a:latin typeface="Arial" pitchFamily="34" charset="0"/>
                <a:cs typeface="Arial" pitchFamily="34" charset="0"/>
              </a:rPr>
              <a:t>Good Ware from  </a:t>
            </a:r>
            <a:r>
              <a:rPr lang="en-US" sz="600" u="sng" dirty="0" smtClean="0">
                <a:solidFill>
                  <a:schemeClr val="accent1">
                    <a:lumMod val="20000"/>
                    <a:lumOff val="80000"/>
                  </a:schemeClr>
                </a:solidFill>
                <a:latin typeface="Arial" pitchFamily="34" charset="0"/>
                <a:cs typeface="Arial" pitchFamily="34" charset="0"/>
              </a:rPr>
              <a:t>www.flaticon.com</a:t>
            </a:r>
          </a:p>
          <a:p>
            <a:pPr fontAlgn="base">
              <a:lnSpc>
                <a:spcPct val="115000"/>
              </a:lnSpc>
              <a:spcBef>
                <a:spcPct val="0"/>
              </a:spcBef>
              <a:spcAft>
                <a:spcPct val="0"/>
              </a:spcAft>
              <a:defRPr/>
            </a:pPr>
            <a:r>
              <a:rPr lang="en-US" sz="600" dirty="0">
                <a:latin typeface="Arial" pitchFamily="34" charset="0"/>
                <a:cs typeface="Arial" pitchFamily="34" charset="0"/>
              </a:rPr>
              <a:t>Icon made by </a:t>
            </a:r>
            <a:r>
              <a:rPr lang="en-US" sz="600" dirty="0" err="1" smtClean="0">
                <a:latin typeface="Arial" pitchFamily="34" charset="0"/>
                <a:cs typeface="Arial" pitchFamily="34" charset="0"/>
              </a:rPr>
              <a:t>Freepik</a:t>
            </a:r>
            <a:r>
              <a:rPr lang="en-US" sz="600" dirty="0" smtClean="0">
                <a:latin typeface="Arial" pitchFamily="34" charset="0"/>
                <a:cs typeface="Arial" pitchFamily="34" charset="0"/>
              </a:rPr>
              <a:t> from  </a:t>
            </a:r>
            <a:r>
              <a:rPr lang="en-US" sz="600" u="sng" dirty="0" smtClean="0">
                <a:solidFill>
                  <a:schemeClr val="accent1">
                    <a:lumMod val="20000"/>
                    <a:lumOff val="80000"/>
                  </a:schemeClr>
                </a:solidFill>
                <a:latin typeface="Arial" pitchFamily="34" charset="0"/>
                <a:cs typeface="Arial" pitchFamily="34" charset="0"/>
              </a:rPr>
              <a:t>www.flaticon.com</a:t>
            </a:r>
          </a:p>
          <a:p>
            <a:pPr fontAlgn="base">
              <a:lnSpc>
                <a:spcPct val="115000"/>
              </a:lnSpc>
              <a:spcBef>
                <a:spcPct val="0"/>
              </a:spcBef>
              <a:spcAft>
                <a:spcPct val="0"/>
              </a:spcAft>
              <a:defRPr/>
            </a:pPr>
            <a:r>
              <a:rPr lang="en-US" sz="600" dirty="0" smtClean="0">
                <a:latin typeface="Arial" pitchFamily="34" charset="0"/>
                <a:cs typeface="Arial" pitchFamily="34" charset="0"/>
              </a:rPr>
              <a:t>Icon </a:t>
            </a:r>
            <a:r>
              <a:rPr lang="en-US" sz="600" dirty="0">
                <a:latin typeface="Arial" pitchFamily="34" charset="0"/>
                <a:cs typeface="Arial" pitchFamily="34" charset="0"/>
              </a:rPr>
              <a:t>made by </a:t>
            </a:r>
            <a:r>
              <a:rPr lang="en-US" sz="600" dirty="0" err="1" smtClean="0">
                <a:latin typeface="Arial" pitchFamily="34" charset="0"/>
                <a:cs typeface="Arial" pitchFamily="34" charset="0"/>
              </a:rPr>
              <a:t>eucalyp</a:t>
            </a:r>
            <a:r>
              <a:rPr lang="en-US" sz="600" dirty="0" smtClean="0">
                <a:latin typeface="Arial" pitchFamily="34" charset="0"/>
                <a:cs typeface="Arial" pitchFamily="34" charset="0"/>
              </a:rPr>
              <a:t> from  </a:t>
            </a:r>
            <a:r>
              <a:rPr lang="en-US" sz="600" u="sng" dirty="0" smtClean="0">
                <a:solidFill>
                  <a:schemeClr val="accent1">
                    <a:lumMod val="20000"/>
                    <a:lumOff val="80000"/>
                  </a:schemeClr>
                </a:solidFill>
                <a:latin typeface="Arial" pitchFamily="34" charset="0"/>
                <a:cs typeface="Arial" pitchFamily="34" charset="0"/>
              </a:rPr>
              <a:t>www.flaticon.com</a:t>
            </a:r>
          </a:p>
          <a:p>
            <a:pPr fontAlgn="base">
              <a:lnSpc>
                <a:spcPct val="115000"/>
              </a:lnSpc>
              <a:spcBef>
                <a:spcPct val="0"/>
              </a:spcBef>
              <a:spcAft>
                <a:spcPct val="0"/>
              </a:spcAft>
              <a:defRPr/>
            </a:pPr>
            <a:r>
              <a:rPr lang="en-US" sz="600" dirty="0">
                <a:latin typeface="Arial" pitchFamily="34" charset="0"/>
                <a:cs typeface="Arial" pitchFamily="34" charset="0"/>
              </a:rPr>
              <a:t>Icon made by </a:t>
            </a:r>
            <a:r>
              <a:rPr lang="en-US" sz="600" dirty="0" smtClean="0">
                <a:latin typeface="Arial" pitchFamily="34" charset="0"/>
                <a:cs typeface="Arial" pitchFamily="34" charset="0"/>
              </a:rPr>
              <a:t>Pixel perfect from  </a:t>
            </a:r>
            <a:r>
              <a:rPr lang="en-US" sz="600" u="sng" dirty="0" smtClean="0">
                <a:solidFill>
                  <a:schemeClr val="accent1">
                    <a:lumMod val="20000"/>
                    <a:lumOff val="80000"/>
                  </a:schemeClr>
                </a:solidFill>
                <a:latin typeface="Arial" pitchFamily="34" charset="0"/>
                <a:cs typeface="Arial" pitchFamily="34" charset="0"/>
              </a:rPr>
              <a:t>www.flaticon.com</a:t>
            </a:r>
          </a:p>
          <a:p>
            <a:pPr fontAlgn="base">
              <a:lnSpc>
                <a:spcPct val="115000"/>
              </a:lnSpc>
              <a:spcBef>
                <a:spcPct val="0"/>
              </a:spcBef>
              <a:spcAft>
                <a:spcPct val="0"/>
              </a:spcAft>
              <a:defRPr/>
            </a:pPr>
            <a:r>
              <a:rPr lang="en-US" sz="600" dirty="0">
                <a:latin typeface="Arial" pitchFamily="34" charset="0"/>
                <a:cs typeface="Arial" pitchFamily="34" charset="0"/>
              </a:rPr>
              <a:t>Icon made by </a:t>
            </a:r>
            <a:r>
              <a:rPr lang="en-US" sz="600" dirty="0" err="1" smtClean="0">
                <a:latin typeface="Arial" pitchFamily="34" charset="0"/>
                <a:cs typeface="Arial" pitchFamily="34" charset="0"/>
              </a:rPr>
              <a:t>Monkik</a:t>
            </a:r>
            <a:r>
              <a:rPr lang="en-US" sz="600" dirty="0" smtClean="0">
                <a:latin typeface="Arial" pitchFamily="34" charset="0"/>
                <a:cs typeface="Arial" pitchFamily="34" charset="0"/>
              </a:rPr>
              <a:t> from  </a:t>
            </a:r>
            <a:r>
              <a:rPr lang="en-US" sz="600" u="sng" dirty="0" smtClean="0">
                <a:solidFill>
                  <a:schemeClr val="accent1">
                    <a:lumMod val="20000"/>
                    <a:lumOff val="80000"/>
                  </a:schemeClr>
                </a:solidFill>
                <a:latin typeface="Arial" pitchFamily="34" charset="0"/>
                <a:cs typeface="Arial" pitchFamily="34" charset="0"/>
              </a:rPr>
              <a:t>www.flaticon.com</a:t>
            </a:r>
          </a:p>
          <a:p>
            <a:pPr fontAlgn="base">
              <a:lnSpc>
                <a:spcPct val="115000"/>
              </a:lnSpc>
              <a:spcBef>
                <a:spcPct val="0"/>
              </a:spcBef>
              <a:spcAft>
                <a:spcPct val="0"/>
              </a:spcAft>
              <a:defRPr/>
            </a:pPr>
            <a:r>
              <a:rPr lang="en-US" sz="600" dirty="0">
                <a:latin typeface="Arial" pitchFamily="34" charset="0"/>
                <a:cs typeface="Arial" pitchFamily="34" charset="0"/>
              </a:rPr>
              <a:t>Icon made by </a:t>
            </a:r>
            <a:r>
              <a:rPr lang="en-US" sz="600" dirty="0" err="1" smtClean="0">
                <a:latin typeface="Arial" pitchFamily="34" charset="0"/>
                <a:cs typeface="Arial" pitchFamily="34" charset="0"/>
              </a:rPr>
              <a:t>Smashicons</a:t>
            </a:r>
            <a:r>
              <a:rPr lang="en-US" sz="600" dirty="0" smtClean="0">
                <a:latin typeface="Arial" pitchFamily="34" charset="0"/>
                <a:cs typeface="Arial" pitchFamily="34" charset="0"/>
              </a:rPr>
              <a:t> </a:t>
            </a:r>
            <a:r>
              <a:rPr lang="en-US" sz="600" dirty="0">
                <a:latin typeface="Arial" pitchFamily="34" charset="0"/>
                <a:cs typeface="Arial" pitchFamily="34" charset="0"/>
              </a:rPr>
              <a:t>from </a:t>
            </a:r>
            <a:r>
              <a:rPr lang="en-US" sz="600" u="sng" dirty="0" smtClean="0">
                <a:solidFill>
                  <a:schemeClr val="accent1">
                    <a:lumMod val="20000"/>
                    <a:lumOff val="80000"/>
                  </a:schemeClr>
                </a:solidFill>
                <a:latin typeface="Arial" pitchFamily="34" charset="0"/>
                <a:cs typeface="Arial" pitchFamily="34" charset="0"/>
              </a:rPr>
              <a:t>www.flaticon.com</a:t>
            </a:r>
          </a:p>
          <a:p>
            <a:pPr fontAlgn="base">
              <a:lnSpc>
                <a:spcPct val="115000"/>
              </a:lnSpc>
              <a:spcBef>
                <a:spcPct val="0"/>
              </a:spcBef>
              <a:spcAft>
                <a:spcPct val="0"/>
              </a:spcAft>
              <a:defRPr/>
            </a:pPr>
            <a:r>
              <a:rPr lang="en-GB" sz="600" dirty="0" smtClean="0"/>
              <a:t>Icon made by </a:t>
            </a:r>
            <a:r>
              <a:rPr lang="en-GB" sz="600" dirty="0" err="1" smtClean="0"/>
              <a:t>Smalllikeart</a:t>
            </a:r>
            <a:r>
              <a:rPr lang="en-GB" sz="600" dirty="0"/>
              <a:t> </a:t>
            </a:r>
            <a:r>
              <a:rPr lang="en-GB" sz="600" dirty="0" smtClean="0"/>
              <a:t>from  </a:t>
            </a:r>
            <a:r>
              <a:rPr lang="en-GB" sz="600" u="sng" dirty="0" smtClean="0">
                <a:solidFill>
                  <a:schemeClr val="accent1">
                    <a:lumMod val="20000"/>
                    <a:lumOff val="80000"/>
                  </a:schemeClr>
                </a:solidFill>
              </a:rPr>
              <a:t>www.flaticon.com</a:t>
            </a:r>
          </a:p>
          <a:p>
            <a:pPr fontAlgn="base">
              <a:lnSpc>
                <a:spcPct val="115000"/>
              </a:lnSpc>
              <a:spcBef>
                <a:spcPct val="0"/>
              </a:spcBef>
              <a:spcAft>
                <a:spcPct val="0"/>
              </a:spcAft>
              <a:defRPr/>
            </a:pPr>
            <a:r>
              <a:rPr lang="en-GB" sz="600" dirty="0" smtClean="0"/>
              <a:t>Icon made my </a:t>
            </a:r>
            <a:r>
              <a:rPr lang="en-GB" sz="600" dirty="0" err="1" smtClean="0"/>
              <a:t>Inipagistudio</a:t>
            </a:r>
            <a:r>
              <a:rPr lang="en-GB" sz="600" dirty="0" smtClean="0"/>
              <a:t> from </a:t>
            </a:r>
            <a:r>
              <a:rPr lang="en-GB" sz="600" u="sng" dirty="0" smtClean="0">
                <a:solidFill>
                  <a:schemeClr val="accent1">
                    <a:lumMod val="20000"/>
                    <a:lumOff val="80000"/>
                  </a:schemeClr>
                </a:solidFill>
              </a:rPr>
              <a:t>www.flaticon.com</a:t>
            </a:r>
          </a:p>
          <a:p>
            <a:pPr fontAlgn="base">
              <a:lnSpc>
                <a:spcPct val="115000"/>
              </a:lnSpc>
              <a:spcBef>
                <a:spcPct val="0"/>
              </a:spcBef>
              <a:spcAft>
                <a:spcPct val="0"/>
              </a:spcAft>
              <a:defRPr/>
            </a:pPr>
            <a:r>
              <a:rPr lang="en-GB" sz="600" dirty="0" smtClean="0"/>
              <a:t>Icon made by </a:t>
            </a:r>
            <a:r>
              <a:rPr lang="en-GB" sz="600" dirty="0" err="1" smtClean="0"/>
              <a:t>Pharplus</a:t>
            </a:r>
            <a:r>
              <a:rPr lang="en-GB" sz="600" dirty="0" smtClean="0"/>
              <a:t> from </a:t>
            </a:r>
            <a:r>
              <a:rPr lang="en-GB" sz="600" u="sng" dirty="0" smtClean="0">
                <a:solidFill>
                  <a:schemeClr val="accent1">
                    <a:lumMod val="20000"/>
                    <a:lumOff val="80000"/>
                  </a:schemeClr>
                </a:solidFill>
              </a:rPr>
              <a:t>www.flaticon.com</a:t>
            </a:r>
          </a:p>
          <a:p>
            <a:pPr fontAlgn="base">
              <a:lnSpc>
                <a:spcPct val="115000"/>
              </a:lnSpc>
              <a:spcBef>
                <a:spcPct val="0"/>
              </a:spcBef>
              <a:spcAft>
                <a:spcPct val="0"/>
              </a:spcAft>
              <a:defRPr/>
            </a:pPr>
            <a:r>
              <a:rPr lang="en-GB" sz="600" dirty="0" smtClean="0"/>
              <a:t>Icon made by </a:t>
            </a:r>
            <a:r>
              <a:rPr lang="en-GB" sz="600" dirty="0" err="1" smtClean="0"/>
              <a:t>Surang</a:t>
            </a:r>
            <a:r>
              <a:rPr lang="en-GB" sz="600" dirty="0" smtClean="0"/>
              <a:t> from  </a:t>
            </a:r>
            <a:r>
              <a:rPr lang="en-GB" sz="600" u="sng" dirty="0" smtClean="0">
                <a:solidFill>
                  <a:schemeClr val="accent1">
                    <a:lumMod val="20000"/>
                    <a:lumOff val="80000"/>
                  </a:schemeClr>
                </a:solidFill>
              </a:rPr>
              <a:t>www.flaticon.com </a:t>
            </a:r>
            <a:endParaRPr lang="en-GB" sz="600" u="sng" dirty="0">
              <a:solidFill>
                <a:schemeClr val="accent1">
                  <a:lumMod val="20000"/>
                  <a:lumOff val="80000"/>
                </a:schemeClr>
              </a:solidFill>
            </a:endParaRPr>
          </a:p>
        </p:txBody>
      </p:sp>
    </p:spTree>
    <p:extLst>
      <p:ext uri="{BB962C8B-B14F-4D97-AF65-F5344CB8AC3E}">
        <p14:creationId xmlns:p14="http://schemas.microsoft.com/office/powerpoint/2010/main" val="3092459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Special</a:t>
            </a:r>
            <a:r>
              <a:rPr lang="fr-FR" dirty="0" smtClean="0"/>
              <a:t> </a:t>
            </a:r>
            <a:r>
              <a:rPr lang="fr-FR" dirty="0" err="1" smtClean="0"/>
              <a:t>orbits</a:t>
            </a:r>
            <a:r>
              <a:rPr lang="fr-FR" dirty="0" smtClean="0"/>
              <a:t> for exploration missions</a:t>
            </a:r>
            <a:endParaRPr lang="fr-FR" dirty="0"/>
          </a:p>
        </p:txBody>
      </p:sp>
      <p:sp>
        <p:nvSpPr>
          <p:cNvPr id="17" name="Espace réservé du texte 16"/>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6</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8" name="Imag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20622" y="2450239"/>
            <a:ext cx="5192190" cy="3744530"/>
          </a:xfrm>
          <a:prstGeom prst="rect">
            <a:avLst/>
          </a:prstGeom>
        </p:spPr>
      </p:pic>
      <p:sp>
        <p:nvSpPr>
          <p:cNvPr id="11" name="ZoneTexte 2"/>
          <p:cNvSpPr txBox="1"/>
          <p:nvPr/>
        </p:nvSpPr>
        <p:spPr>
          <a:xfrm>
            <a:off x="603676" y="1401257"/>
            <a:ext cx="5007005" cy="945351"/>
          </a:xfrm>
          <a:prstGeom prst="rect">
            <a:avLst/>
          </a:prstGeom>
        </p:spPr>
        <p:txBody>
          <a:bodyPr wrap="square" rtlCol="0">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lvl="0" algn="ctr"/>
            <a:r>
              <a:rPr lang="fr-FR" sz="1400" dirty="0">
                <a:solidFill>
                  <a:prstClr val="white"/>
                </a:solidFill>
                <a:latin typeface="Arial" panose="020B0604020202020204" pitchFamily="34" charset="0"/>
              </a:rPr>
              <a:t>In </a:t>
            </a:r>
            <a:r>
              <a:rPr lang="fr-FR" sz="1400" dirty="0" err="1">
                <a:solidFill>
                  <a:prstClr val="white"/>
                </a:solidFill>
                <a:latin typeface="Arial" panose="020B0604020202020204" pitchFamily="34" charset="0"/>
              </a:rPr>
              <a:t>orbit</a:t>
            </a:r>
            <a:r>
              <a:rPr lang="fr-FR" sz="1400" dirty="0">
                <a:solidFill>
                  <a:prstClr val="white"/>
                </a:solidFill>
                <a:latin typeface="Arial" panose="020B0604020202020204" pitchFamily="34" charset="0"/>
              </a:rPr>
              <a:t>, satellites </a:t>
            </a:r>
            <a:r>
              <a:rPr lang="fr-FR" sz="1400" dirty="0" smtClean="0">
                <a:solidFill>
                  <a:prstClr val="white"/>
                </a:solidFill>
                <a:latin typeface="Arial" panose="020B0604020202020204" pitchFamily="34" charset="0"/>
              </a:rPr>
              <a:t>have to do </a:t>
            </a:r>
            <a:r>
              <a:rPr lang="fr-FR" sz="1400" dirty="0" err="1" smtClean="0">
                <a:solidFill>
                  <a:prstClr val="white"/>
                </a:solidFill>
                <a:latin typeface="Arial" panose="020B0604020202020204" pitchFamily="34" charset="0"/>
              </a:rPr>
              <a:t>their</a:t>
            </a:r>
            <a:r>
              <a:rPr lang="fr-FR" sz="1400" dirty="0" smtClean="0">
                <a:solidFill>
                  <a:prstClr val="white"/>
                </a:solidFill>
                <a:latin typeface="Arial" panose="020B0604020202020204" pitchFamily="34" charset="0"/>
              </a:rPr>
              <a:t> job </a:t>
            </a:r>
            <a:r>
              <a:rPr lang="fr-FR" sz="1400" dirty="0" err="1">
                <a:solidFill>
                  <a:prstClr val="white"/>
                </a:solidFill>
                <a:latin typeface="Arial" panose="020B0604020202020204" pitchFamily="34" charset="0"/>
              </a:rPr>
              <a:t>alone</a:t>
            </a:r>
            <a:r>
              <a:rPr lang="fr-FR" sz="1400" dirty="0">
                <a:solidFill>
                  <a:prstClr val="white"/>
                </a:solidFill>
                <a:latin typeface="Arial" panose="020B0604020202020204" pitchFamily="34" charset="0"/>
              </a:rPr>
              <a:t>, for a long time and </a:t>
            </a:r>
            <a:r>
              <a:rPr lang="fr-FR" sz="1400" dirty="0" err="1" smtClean="0">
                <a:solidFill>
                  <a:prstClr val="white"/>
                </a:solidFill>
                <a:latin typeface="Arial" panose="020B0604020202020204" pitchFamily="34" charset="0"/>
              </a:rPr>
              <a:t>with</a:t>
            </a:r>
            <a:r>
              <a:rPr lang="fr-FR" sz="1400" dirty="0" smtClean="0">
                <a:solidFill>
                  <a:prstClr val="white"/>
                </a:solidFill>
                <a:latin typeface="Arial" panose="020B0604020202020204" pitchFamily="34" charset="0"/>
              </a:rPr>
              <a:t> no </a:t>
            </a:r>
            <a:r>
              <a:rPr lang="fr-FR" sz="1400" dirty="0" err="1">
                <a:solidFill>
                  <a:prstClr val="white"/>
                </a:solidFill>
                <a:latin typeface="Arial" panose="020B0604020202020204" pitchFamily="34" charset="0"/>
              </a:rPr>
              <a:t>repair</a:t>
            </a:r>
            <a:r>
              <a:rPr lang="fr-FR" sz="1400" dirty="0">
                <a:solidFill>
                  <a:prstClr val="white"/>
                </a:solidFill>
                <a:latin typeface="Arial" panose="020B0604020202020204" pitchFamily="34" charset="0"/>
              </a:rPr>
              <a:t> service </a:t>
            </a:r>
            <a:r>
              <a:rPr lang="fr-FR" sz="1400" dirty="0" err="1">
                <a:solidFill>
                  <a:prstClr val="white"/>
                </a:solidFill>
                <a:latin typeface="Arial" panose="020B0604020202020204" pitchFamily="34" charset="0"/>
              </a:rPr>
              <a:t>anywhere</a:t>
            </a:r>
            <a:r>
              <a:rPr lang="fr-FR" sz="1400" dirty="0">
                <a:solidFill>
                  <a:prstClr val="white"/>
                </a:solidFill>
                <a:latin typeface="Arial" panose="020B0604020202020204" pitchFamily="34" charset="0"/>
              </a:rPr>
              <a:t> in </a:t>
            </a:r>
            <a:r>
              <a:rPr lang="fr-FR" sz="1400" dirty="0" err="1">
                <a:solidFill>
                  <a:prstClr val="white"/>
                </a:solidFill>
                <a:latin typeface="Arial" panose="020B0604020202020204" pitchFamily="34" charset="0"/>
              </a:rPr>
              <a:t>sight</a:t>
            </a:r>
            <a:r>
              <a:rPr lang="fr-FR" sz="1400" dirty="0">
                <a:solidFill>
                  <a:prstClr val="white"/>
                </a:solidFill>
                <a:latin typeface="Arial" panose="020B0604020202020204" pitchFamily="34" charset="0"/>
              </a:rPr>
              <a:t>!</a:t>
            </a:r>
          </a:p>
          <a:p>
            <a:endParaRPr lang="fr-FR" sz="1600" kern="0" dirty="0" smtClean="0">
              <a:solidFill>
                <a:srgbClr val="000000">
                  <a:lumMod val="65000"/>
                  <a:lumOff val="35000"/>
                </a:srgbClr>
              </a:solidFill>
              <a:latin typeface="Arial"/>
              <a:cs typeface="+mn-cs"/>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2964" y="2868201"/>
            <a:ext cx="4048228" cy="303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6318938" y="1162674"/>
            <a:ext cx="5395557" cy="1169551"/>
          </a:xfrm>
          <a:prstGeom prst="rect">
            <a:avLst/>
          </a:prstGeom>
          <a:noFill/>
          <a:ln>
            <a:noFill/>
          </a:ln>
        </p:spPr>
        <p:txBody>
          <a:bodyPr wrap="square" rtlCol="0">
            <a:spAutoFit/>
          </a:bodyPr>
          <a:lstStyle/>
          <a:p>
            <a:pPr algn="ctr"/>
            <a:r>
              <a:rPr lang="fr-FR" sz="1400" dirty="0">
                <a:solidFill>
                  <a:schemeClr val="bg1"/>
                </a:solidFill>
                <a:latin typeface="Arial" panose="020B0604020202020204" pitchFamily="34" charset="0"/>
              </a:rPr>
              <a:t>For exploration missions, </a:t>
            </a:r>
            <a:r>
              <a:rPr lang="fr-FR" sz="1400" dirty="0" err="1">
                <a:solidFill>
                  <a:schemeClr val="bg1"/>
                </a:solidFill>
                <a:latin typeface="Arial" panose="020B0604020202020204" pitchFamily="34" charset="0"/>
              </a:rPr>
              <a:t>engineers</a:t>
            </a:r>
            <a:r>
              <a:rPr lang="fr-FR" sz="1400" dirty="0">
                <a:solidFill>
                  <a:schemeClr val="bg1"/>
                </a:solidFill>
                <a:latin typeface="Arial" panose="020B0604020202020204" pitchFamily="34" charset="0"/>
              </a:rPr>
              <a:t> </a:t>
            </a:r>
            <a:r>
              <a:rPr lang="fr-FR" sz="1400" dirty="0" smtClean="0">
                <a:solidFill>
                  <a:schemeClr val="bg1"/>
                </a:solidFill>
                <a:latin typeface="Arial" panose="020B0604020202020204" pitchFamily="34" charset="0"/>
              </a:rPr>
              <a:t>have to come up </a:t>
            </a:r>
            <a:r>
              <a:rPr lang="fr-FR" sz="1400" dirty="0" err="1" smtClean="0">
                <a:solidFill>
                  <a:schemeClr val="bg1"/>
                </a:solidFill>
                <a:latin typeface="Arial" panose="020B0604020202020204" pitchFamily="34" charset="0"/>
              </a:rPr>
              <a:t>with</a:t>
            </a:r>
            <a:r>
              <a:rPr lang="fr-FR" sz="1400" dirty="0" smtClean="0">
                <a:solidFill>
                  <a:schemeClr val="bg1"/>
                </a:solidFill>
                <a:latin typeface="Arial" panose="020B0604020202020204" pitchFamily="34" charset="0"/>
              </a:rPr>
              <a:t> a </a:t>
            </a:r>
            <a:r>
              <a:rPr lang="fr-FR" sz="1400" dirty="0" err="1" smtClean="0">
                <a:solidFill>
                  <a:schemeClr val="bg1"/>
                </a:solidFill>
                <a:latin typeface="Arial" panose="020B0604020202020204" pitchFamily="34" charset="0"/>
              </a:rPr>
              <a:t>very</a:t>
            </a:r>
            <a:r>
              <a:rPr lang="fr-FR" sz="1400" dirty="0" smtClean="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precise</a:t>
            </a:r>
            <a:r>
              <a:rPr lang="fr-FR" sz="1400" dirty="0" smtClean="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idea</a:t>
            </a:r>
            <a:r>
              <a:rPr lang="fr-FR" sz="1400" dirty="0" smtClean="0">
                <a:solidFill>
                  <a:schemeClr val="bg1"/>
                </a:solidFill>
                <a:latin typeface="Arial" panose="020B0604020202020204" pitchFamily="34" charset="0"/>
              </a:rPr>
              <a:t> of </a:t>
            </a:r>
            <a:r>
              <a:rPr lang="fr-FR" sz="1400" dirty="0" err="1" smtClean="0">
                <a:solidFill>
                  <a:schemeClr val="bg1"/>
                </a:solidFill>
                <a:latin typeface="Arial" panose="020B0604020202020204" pitchFamily="34" charset="0"/>
              </a:rPr>
              <a:t>what</a:t>
            </a:r>
            <a:r>
              <a:rPr lang="fr-FR" sz="1400" dirty="0" smtClean="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they</a:t>
            </a:r>
            <a:r>
              <a:rPr lang="fr-FR" sz="1400" dirty="0" smtClean="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want</a:t>
            </a:r>
            <a:r>
              <a:rPr lang="fr-FR" sz="1400" dirty="0" smtClean="0">
                <a:solidFill>
                  <a:schemeClr val="bg1"/>
                </a:solidFill>
                <a:latin typeface="Arial" panose="020B0604020202020204" pitchFamily="34" charset="0"/>
              </a:rPr>
              <a:t> to </a:t>
            </a:r>
            <a:r>
              <a:rPr lang="fr-FR" sz="1400" dirty="0" err="1" smtClean="0">
                <a:solidFill>
                  <a:schemeClr val="bg1"/>
                </a:solidFill>
                <a:latin typeface="Arial" panose="020B0604020202020204" pitchFamily="34" charset="0"/>
              </a:rPr>
              <a:t>achieve</a:t>
            </a:r>
            <a:r>
              <a:rPr lang="fr-FR" sz="1400" dirty="0" smtClean="0">
                <a:solidFill>
                  <a:schemeClr val="bg1"/>
                </a:solidFill>
                <a:latin typeface="Arial" panose="020B0604020202020204" pitchFamily="34" charset="0"/>
              </a:rPr>
              <a:t>.</a:t>
            </a:r>
          </a:p>
          <a:p>
            <a:pPr algn="ctr"/>
            <a:endParaRPr lang="fr-FR" sz="1400" dirty="0" smtClean="0">
              <a:solidFill>
                <a:schemeClr val="bg1"/>
              </a:solidFill>
              <a:latin typeface="Arial" panose="020B0604020202020204" pitchFamily="34" charset="0"/>
            </a:endParaRPr>
          </a:p>
          <a:p>
            <a:pPr algn="ctr"/>
            <a:r>
              <a:rPr lang="fr-FR" sz="1400" dirty="0" err="1">
                <a:solidFill>
                  <a:schemeClr val="bg1"/>
                </a:solidFill>
                <a:latin typeface="Arial" panose="020B0604020202020204" pitchFamily="34" charset="0"/>
              </a:rPr>
              <a:t>Here</a:t>
            </a:r>
            <a:r>
              <a:rPr lang="fr-FR" sz="1400" dirty="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is</a:t>
            </a:r>
            <a:r>
              <a:rPr lang="fr-FR" sz="1400" dirty="0">
                <a:solidFill>
                  <a:schemeClr val="bg1"/>
                </a:solidFill>
                <a:latin typeface="Arial" panose="020B0604020202020204" pitchFamily="34" charset="0"/>
              </a:rPr>
              <a:t> an </a:t>
            </a:r>
            <a:r>
              <a:rPr lang="fr-FR" sz="1400" dirty="0" err="1">
                <a:solidFill>
                  <a:schemeClr val="bg1"/>
                </a:solidFill>
                <a:latin typeface="Arial" panose="020B0604020202020204" pitchFamily="34" charset="0"/>
              </a:rPr>
              <a:t>example</a:t>
            </a:r>
            <a:r>
              <a:rPr lang="fr-FR" sz="1400" dirty="0">
                <a:solidFill>
                  <a:schemeClr val="bg1"/>
                </a:solidFill>
                <a:latin typeface="Arial" panose="020B0604020202020204" pitchFamily="34" charset="0"/>
              </a:rPr>
              <a:t> </a:t>
            </a:r>
            <a:r>
              <a:rPr lang="fr-FR" sz="1400" dirty="0" smtClean="0">
                <a:solidFill>
                  <a:schemeClr val="bg1"/>
                </a:solidFill>
                <a:latin typeface="Arial" panose="020B0604020202020204" pitchFamily="34" charset="0"/>
              </a:rPr>
              <a:t>of </a:t>
            </a:r>
            <a:r>
              <a:rPr lang="fr-FR" sz="1400" dirty="0" err="1" smtClean="0">
                <a:solidFill>
                  <a:schemeClr val="bg1"/>
                </a:solidFill>
                <a:latin typeface="Arial" panose="020B0604020202020204" pitchFamily="34" charset="0"/>
              </a:rPr>
              <a:t>Rosetta’s</a:t>
            </a:r>
            <a:r>
              <a:rPr lang="fr-FR" sz="1400" dirty="0" smtClean="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trajectory</a:t>
            </a:r>
            <a:r>
              <a:rPr lang="fr-FR" sz="1400" dirty="0">
                <a:solidFill>
                  <a:schemeClr val="bg1"/>
                </a:solidFill>
                <a:latin typeface="Arial" panose="020B0604020202020204" pitchFamily="34" charset="0"/>
              </a:rPr>
              <a:t> </a:t>
            </a:r>
            <a:r>
              <a:rPr lang="fr-FR" sz="1400" dirty="0" err="1" smtClean="0">
                <a:solidFill>
                  <a:schemeClr val="bg1"/>
                </a:solidFill>
                <a:latin typeface="Arial" panose="020B0604020202020204" pitchFamily="34" charset="0"/>
              </a:rPr>
              <a:t>during</a:t>
            </a:r>
            <a:r>
              <a:rPr lang="fr-FR" sz="1400" dirty="0" smtClean="0">
                <a:solidFill>
                  <a:schemeClr val="bg1"/>
                </a:solidFill>
                <a:latin typeface="Arial" panose="020B0604020202020204" pitchFamily="34" charset="0"/>
              </a:rPr>
              <a:t> </a:t>
            </a:r>
            <a:r>
              <a:rPr lang="fr-FR" sz="1400" dirty="0" err="1">
                <a:solidFill>
                  <a:schemeClr val="bg1"/>
                </a:solidFill>
                <a:latin typeface="Arial" panose="020B0604020202020204" pitchFamily="34" charset="0"/>
              </a:rPr>
              <a:t>its</a:t>
            </a:r>
            <a:r>
              <a:rPr lang="fr-FR" sz="1400" dirty="0">
                <a:solidFill>
                  <a:schemeClr val="bg1"/>
                </a:solidFill>
                <a:latin typeface="Arial" panose="020B0604020202020204" pitchFamily="34" charset="0"/>
              </a:rPr>
              <a:t> 10-year </a:t>
            </a:r>
            <a:r>
              <a:rPr lang="fr-FR" sz="1400" dirty="0" err="1">
                <a:solidFill>
                  <a:schemeClr val="bg1"/>
                </a:solidFill>
                <a:latin typeface="Arial" panose="020B0604020202020204" pitchFamily="34" charset="0"/>
              </a:rPr>
              <a:t>journey</a:t>
            </a:r>
            <a:r>
              <a:rPr lang="fr-FR" sz="1400" dirty="0">
                <a:solidFill>
                  <a:schemeClr val="bg1"/>
                </a:solidFill>
                <a:latin typeface="Arial" panose="020B0604020202020204" pitchFamily="34" charset="0"/>
              </a:rPr>
              <a:t> in Space.</a:t>
            </a:r>
          </a:p>
        </p:txBody>
      </p:sp>
    </p:spTree>
    <p:extLst>
      <p:ext uri="{BB962C8B-B14F-4D97-AF65-F5344CB8AC3E}">
        <p14:creationId xmlns:p14="http://schemas.microsoft.com/office/powerpoint/2010/main" val="15017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cquet_c\Documents\World Space Week\Visus\One_galaxy_two_asteroids.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2896" y="404439"/>
            <a:ext cx="3917344" cy="589173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7</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10" name="Rectangle 9"/>
          <p:cNvSpPr/>
          <p:nvPr/>
        </p:nvSpPr>
        <p:spPr>
          <a:xfrm>
            <a:off x="4177413" y="413492"/>
            <a:ext cx="300583" cy="5956775"/>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389218" y="3139058"/>
            <a:ext cx="7447648" cy="523220"/>
          </a:xfrm>
          <a:prstGeom prst="rect">
            <a:avLst/>
          </a:prstGeom>
        </p:spPr>
        <p:txBody>
          <a:bodyPr wrap="square">
            <a:spAutoFit/>
          </a:bodyPr>
          <a:lstStyle/>
          <a:p>
            <a:r>
              <a:rPr lang="fr-FR" sz="2800" dirty="0" err="1" smtClean="0">
                <a:solidFill>
                  <a:schemeClr val="bg1"/>
                </a:solidFill>
              </a:rPr>
              <a:t>What</a:t>
            </a:r>
            <a:r>
              <a:rPr lang="fr-FR" sz="2800" dirty="0" smtClean="0">
                <a:solidFill>
                  <a:schemeClr val="bg1"/>
                </a:solidFill>
              </a:rPr>
              <a:t> </a:t>
            </a:r>
            <a:r>
              <a:rPr lang="fr-FR" sz="2800" dirty="0" err="1" smtClean="0">
                <a:solidFill>
                  <a:schemeClr val="bg1"/>
                </a:solidFill>
              </a:rPr>
              <a:t>kind</a:t>
            </a:r>
            <a:r>
              <a:rPr lang="fr-FR" sz="2800" dirty="0" smtClean="0">
                <a:solidFill>
                  <a:schemeClr val="bg1"/>
                </a:solidFill>
              </a:rPr>
              <a:t> of </a:t>
            </a:r>
            <a:r>
              <a:rPr lang="fr-FR" sz="2800" dirty="0" err="1" smtClean="0">
                <a:solidFill>
                  <a:schemeClr val="bg1"/>
                </a:solidFill>
              </a:rPr>
              <a:t>objects</a:t>
            </a:r>
            <a:r>
              <a:rPr lang="fr-FR" sz="2800" dirty="0" smtClean="0">
                <a:solidFill>
                  <a:schemeClr val="bg1"/>
                </a:solidFill>
              </a:rPr>
              <a:t> do </a:t>
            </a:r>
            <a:r>
              <a:rPr lang="fr-FR" sz="2800" dirty="0" err="1" smtClean="0">
                <a:solidFill>
                  <a:schemeClr val="bg1"/>
                </a:solidFill>
              </a:rPr>
              <a:t>we</a:t>
            </a:r>
            <a:r>
              <a:rPr lang="fr-FR" sz="2800" dirty="0" smtClean="0">
                <a:solidFill>
                  <a:schemeClr val="bg1"/>
                </a:solidFill>
              </a:rPr>
              <a:t> explore in Space? </a:t>
            </a:r>
            <a:endParaRPr lang="fr-FR" sz="2800" dirty="0">
              <a:solidFill>
                <a:schemeClr val="bg1"/>
              </a:solidFill>
            </a:endParaRPr>
          </a:p>
        </p:txBody>
      </p:sp>
    </p:spTree>
    <p:extLst>
      <p:ext uri="{BB962C8B-B14F-4D97-AF65-F5344CB8AC3E}">
        <p14:creationId xmlns:p14="http://schemas.microsoft.com/office/powerpoint/2010/main" val="3826161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59" y="664165"/>
            <a:ext cx="11232000" cy="900000"/>
          </a:xfrm>
        </p:spPr>
        <p:txBody>
          <a:bodyPr/>
          <a:lstStyle/>
          <a:p>
            <a:r>
              <a:rPr lang="en-US" dirty="0" smtClean="0"/>
              <a:t>Questions</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8</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pic>
        <p:nvPicPr>
          <p:cNvPr id="9" name="Picture 2" descr="C:\Users\bacquet_c\Documents\World Space Week\Visus\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284" y="281158"/>
            <a:ext cx="752114" cy="7521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558988" y="1474410"/>
            <a:ext cx="5280212" cy="369332"/>
          </a:xfrm>
          <a:prstGeom prst="rect">
            <a:avLst/>
          </a:prstGeom>
          <a:noFill/>
        </p:spPr>
        <p:txBody>
          <a:bodyPr wrap="square" rtlCol="0">
            <a:spAutoFit/>
          </a:bodyPr>
          <a:lstStyle/>
          <a:p>
            <a:pPr algn="ctr"/>
            <a:r>
              <a:rPr lang="en-US" dirty="0" smtClean="0">
                <a:solidFill>
                  <a:schemeClr val="bg1"/>
                </a:solidFill>
              </a:rPr>
              <a:t>How many stars are there in the Milky Way?</a:t>
            </a:r>
            <a:endParaRPr lang="fr-FR" dirty="0">
              <a:solidFill>
                <a:schemeClr val="bg1"/>
              </a:solidFill>
            </a:endParaRPr>
          </a:p>
        </p:txBody>
      </p:sp>
      <p:sp>
        <p:nvSpPr>
          <p:cNvPr id="12" name="ZoneTexte 11"/>
          <p:cNvSpPr txBox="1"/>
          <p:nvPr/>
        </p:nvSpPr>
        <p:spPr>
          <a:xfrm>
            <a:off x="3558988" y="5350420"/>
            <a:ext cx="5280212" cy="369332"/>
          </a:xfrm>
          <a:prstGeom prst="rect">
            <a:avLst/>
          </a:prstGeom>
          <a:noFill/>
        </p:spPr>
        <p:txBody>
          <a:bodyPr wrap="square" rtlCol="0">
            <a:spAutoFit/>
          </a:bodyPr>
          <a:lstStyle/>
          <a:p>
            <a:pPr algn="ctr"/>
            <a:r>
              <a:rPr lang="en-US" dirty="0" smtClean="0">
                <a:solidFill>
                  <a:schemeClr val="bg1"/>
                </a:solidFill>
              </a:rPr>
              <a:t>Why is it so hard to count them?</a:t>
            </a:r>
            <a:endParaRPr lang="fr-FR" dirty="0">
              <a:solidFill>
                <a:schemeClr val="bg1"/>
              </a:solidFill>
            </a:endParaRPr>
          </a:p>
        </p:txBody>
      </p:sp>
      <p:pic>
        <p:nvPicPr>
          <p:cNvPr id="21" name="Picture 6" descr="Wide Field Imager view of a Milky Way look-alike, NGC 674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3467" y="1930846"/>
            <a:ext cx="4011254" cy="337518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722488" y="5092615"/>
            <a:ext cx="439544" cy="200055"/>
          </a:xfrm>
          <a:prstGeom prst="rect">
            <a:avLst/>
          </a:prstGeom>
        </p:spPr>
        <p:txBody>
          <a:bodyPr wrap="none">
            <a:spAutoFit/>
          </a:bodyPr>
          <a:lstStyle/>
          <a:p>
            <a:r>
              <a:rPr lang="fr-FR" sz="700" b="1" dirty="0" smtClean="0">
                <a:solidFill>
                  <a:schemeClr val="bg1"/>
                </a:solidFill>
              </a:rPr>
              <a:t>©ESO</a:t>
            </a:r>
            <a:endParaRPr lang="fr-FR" sz="700" b="1" dirty="0">
              <a:solidFill>
                <a:schemeClr val="bg1"/>
              </a:solidFill>
            </a:endParaRPr>
          </a:p>
        </p:txBody>
      </p:sp>
    </p:spTree>
    <p:extLst>
      <p:ext uri="{BB962C8B-B14F-4D97-AF65-F5344CB8AC3E}">
        <p14:creationId xmlns:p14="http://schemas.microsoft.com/office/powerpoint/2010/main" val="631263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oulouse.tls.fr.astrium.corp\Standard\E\ens_preview\Com\Images\Gaia\Gaia_esa_300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697904"/>
            <a:ext cx="12219214" cy="6160096"/>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2"/>
          <p:cNvSpPr>
            <a:spLocks noGrp="1"/>
          </p:cNvSpPr>
          <p:nvPr>
            <p:ph type="title"/>
          </p:nvPr>
        </p:nvSpPr>
        <p:spPr>
          <a:xfrm>
            <a:off x="413486" y="157179"/>
            <a:ext cx="11232000" cy="900000"/>
          </a:xfrm>
        </p:spPr>
        <p:txBody>
          <a:bodyPr/>
          <a:lstStyle/>
          <a:p>
            <a:r>
              <a:rPr lang="en-US" dirty="0" smtClean="0"/>
              <a:t>What is Gaia?</a:t>
            </a:r>
            <a:endParaRPr lang="fr-FR" dirty="0"/>
          </a:p>
        </p:txBody>
      </p:sp>
      <p:sp>
        <p:nvSpPr>
          <p:cNvPr id="14" name="Espace réservé du contenu 13"/>
          <p:cNvSpPr>
            <a:spLocks noGrp="1"/>
          </p:cNvSpPr>
          <p:nvPr>
            <p:ph idx="1"/>
          </p:nvPr>
        </p:nvSpPr>
        <p:spPr>
          <a:xfrm>
            <a:off x="642087" y="2929379"/>
            <a:ext cx="6052629" cy="1552814"/>
          </a:xfrm>
          <a:solidFill>
            <a:srgbClr val="7F7F7F">
              <a:alpha val="50196"/>
            </a:srgbClr>
          </a:solidFill>
          <a:ln>
            <a:noFill/>
          </a:ln>
        </p:spPr>
        <p:txBody>
          <a:bodyPr/>
          <a:lstStyle/>
          <a:p>
            <a:pPr marL="0" indent="0">
              <a:buNone/>
            </a:pPr>
            <a:r>
              <a:rPr lang="en-US" sz="1800" dirty="0"/>
              <a:t>Gaia is a </a:t>
            </a:r>
            <a:r>
              <a:rPr lang="en-US" sz="1800" dirty="0">
                <a:solidFill>
                  <a:srgbClr val="FFFF00"/>
                </a:solidFill>
              </a:rPr>
              <a:t>space observatory </a:t>
            </a:r>
            <a:r>
              <a:rPr lang="en-US" sz="1800" dirty="0"/>
              <a:t>launched by the European Space Agency on 19th December 2013. </a:t>
            </a:r>
          </a:p>
          <a:p>
            <a:endParaRPr lang="en-US" sz="1800" dirty="0"/>
          </a:p>
          <a:p>
            <a:pPr marL="0" indent="0">
              <a:buNone/>
            </a:pPr>
            <a:r>
              <a:rPr lang="en-US" sz="1800" dirty="0" smtClean="0"/>
              <a:t>It </a:t>
            </a:r>
            <a:r>
              <a:rPr lang="en-US" sz="1800" dirty="0"/>
              <a:t>is </a:t>
            </a:r>
            <a:r>
              <a:rPr lang="en-US" sz="1800" dirty="0" smtClean="0"/>
              <a:t>making </a:t>
            </a:r>
            <a:r>
              <a:rPr lang="en-US" sz="1800" dirty="0"/>
              <a:t>a </a:t>
            </a:r>
            <a:r>
              <a:rPr lang="en-US" sz="1800" dirty="0">
                <a:solidFill>
                  <a:srgbClr val="FFFF00"/>
                </a:solidFill>
              </a:rPr>
              <a:t>3D map of the universe </a:t>
            </a:r>
            <a:r>
              <a:rPr lang="en-US" sz="1800" dirty="0"/>
              <a:t>with 1 billion astronomical objects.</a:t>
            </a:r>
          </a:p>
        </p:txBody>
      </p:sp>
      <p:sp>
        <p:nvSpPr>
          <p:cNvPr id="15" name="Espace réservé du texte 14"/>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877C2003-2E6E-4ABC-B270-3E95A87ADF8A}" type="slidenum">
              <a:rPr lang="en-GB" smtClean="0"/>
              <a:pPr/>
              <a:t>9</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26" name="Arc 25"/>
          <p:cNvSpPr/>
          <p:nvPr/>
        </p:nvSpPr>
        <p:spPr>
          <a:xfrm rot="1906508">
            <a:off x="6288737" y="3427800"/>
            <a:ext cx="2361587" cy="1352507"/>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Tree>
    <p:extLst>
      <p:ext uri="{BB962C8B-B14F-4D97-AF65-F5344CB8AC3E}">
        <p14:creationId xmlns:p14="http://schemas.microsoft.com/office/powerpoint/2010/main" val="96919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26" grpId="0" animBg="1"/>
    </p:bldLst>
  </p:timing>
</p:sld>
</file>

<file path=ppt/theme/theme1.xml><?xml version="1.0" encoding="utf-8"?>
<a:theme xmlns:a="http://schemas.openxmlformats.org/drawingml/2006/main" name="Airbus Master PPT Advanced">
  <a:themeElements>
    <a:clrScheme name="Airbus Colours">
      <a:dk1>
        <a:srgbClr val="000000"/>
      </a:dk1>
      <a:lt1>
        <a:srgbClr val="FFFFFF"/>
      </a:lt1>
      <a:dk2>
        <a:srgbClr val="00205B"/>
      </a:dk2>
      <a:lt2>
        <a:srgbClr val="005587"/>
      </a:lt2>
      <a:accent1>
        <a:srgbClr val="0085AD"/>
      </a:accent1>
      <a:accent2>
        <a:srgbClr val="859199"/>
      </a:accent2>
      <a:accent3>
        <a:srgbClr val="84BD00"/>
      </a:accent3>
      <a:accent4>
        <a:srgbClr val="E4002B"/>
      </a:accent4>
      <a:accent5>
        <a:srgbClr val="FE5000"/>
      </a:accent5>
      <a:accent6>
        <a:srgbClr val="A5189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irbus Blue 1">
      <a:srgbClr val="00205B"/>
    </a:custClr>
    <a:custClr name="Airbus Blue 2">
      <a:srgbClr val="00A0C5"/>
    </a:custClr>
    <a:custClr name="Airbus Blue 3">
      <a:srgbClr val="005587"/>
    </a:custClr>
    <a:custClr name="Airbus Blue 4">
      <a:srgbClr val="00ABCD"/>
    </a:custClr>
    <a:custClr name="Airbus Blue 5">
      <a:srgbClr val="0085AD"/>
    </a:custClr>
    <a:custClr name="Airbus Blue 6">
      <a:srgbClr val="33BCD7"/>
    </a:custClr>
    <a:custClr name="Airbus Blue 7">
      <a:srgbClr val="289BBC"/>
    </a:custClr>
    <a:custClr name="Airbus Blue 8">
      <a:srgbClr val="66CDE1"/>
    </a:custClr>
    <a:custClr name="Airbus Blue 9">
      <a:srgbClr val="56B5D1"/>
    </a:custClr>
    <a:custClr name="Airbus Blue 10">
      <a:srgbClr val="99DDEB"/>
    </a:custClr>
    <a:custClr name="Competition Grey 1">
      <a:srgbClr val="46464B"/>
    </a:custClr>
    <a:custClr name="Competition Grey 2">
      <a:srgbClr val="9F9FA4"/>
    </a:custClr>
    <a:custClr name="Competition Grey 3">
      <a:srgbClr val="58585D"/>
    </a:custClr>
    <a:custClr name="Competition Grey 4">
      <a:srgbClr val="B1B1B6"/>
    </a:custClr>
    <a:custClr name="Competition Grey 5">
      <a:srgbClr val="6A6A6F"/>
    </a:custClr>
    <a:custClr name="Competition Grey 6">
      <a:srgbClr val="C2C2C7"/>
    </a:custClr>
    <a:custClr name="Competition Grey 7">
      <a:srgbClr val="7B7B80"/>
    </a:custClr>
    <a:custClr name="Competition Grey 8">
      <a:srgbClr val="D4D4D9"/>
    </a:custClr>
    <a:custClr name="Competition Grey 9">
      <a:srgbClr val="8D8D92"/>
    </a:custClr>
    <a:custClr name="Competition Grey 10">
      <a:srgbClr val="EBEBEB"/>
    </a:custClr>
    <a:custClr name="Airbus v Competition Blue 1">
      <a:srgbClr val="00205B"/>
    </a:custClr>
    <a:custClr name="Airbus v Competition Grey 2">
      <a:srgbClr val="9F9FA4"/>
    </a:custClr>
    <a:custClr name="Airbus v Competition Blue 3">
      <a:srgbClr val="005587"/>
    </a:custClr>
    <a:custClr name="Airbus v Competition Grey 4">
      <a:srgbClr val="B1B1B6"/>
    </a:custClr>
    <a:custClr name="Airbus v Competition Blue 5">
      <a:srgbClr val="0085AD"/>
    </a:custClr>
    <a:custClr name="Airbus v Competition Grey 6">
      <a:srgbClr val="C2C2C7"/>
    </a:custClr>
    <a:custClr name="Airbus v Competition Blue 7">
      <a:srgbClr val="289BBC"/>
    </a:custClr>
    <a:custClr name="Airbus v Competition Grey 8">
      <a:srgbClr val="D4D4D9"/>
    </a:custClr>
    <a:custClr name="Airbus v Competition Blue 9">
      <a:srgbClr val="56B5D1"/>
    </a:custClr>
    <a:custClr name="Airbus v Competition Grey 10">
      <a:srgbClr val="EBEBEB"/>
    </a:custClr>
    <a:custClr name="Highlight colours Green 1">
      <a:srgbClr val="009F4D"/>
    </a:custClr>
    <a:custClr name="Highlight colours Green 2">
      <a:srgbClr val="44BD00"/>
    </a:custClr>
    <a:custClr name="Highlight colours Yellow 1">
      <a:srgbClr val="FFF400"/>
    </a:custClr>
    <a:custClr name="Highlight colours Orange 1">
      <a:srgbClr val="FE8F00"/>
    </a:custClr>
    <a:custClr name="Highlight colours Orange 2">
      <a:srgbClr val="FE5000"/>
    </a:custClr>
    <a:custClr name="Highlight colours Red 1">
      <a:srgbClr val="E4002B"/>
    </a:custClr>
    <a:custClr name="Highlight colours Purple 1">
      <a:srgbClr val="DA1884"/>
    </a:custClr>
    <a:custClr name="Highlight colours Purple 2">
      <a:srgbClr val="A51890"/>
    </a:custClr>
    <a:custClr name="Highlight colours Blue 1">
      <a:srgbClr val="0077C8"/>
    </a:custClr>
    <a:custClr name="Highlight colours Blue 2">
      <a:srgbClr val="00AEC7"/>
    </a:custClr>
    <a:custClr name="Non-competitive colours Green 1">
      <a:srgbClr val="00663C"/>
    </a:custClr>
    <a:custClr name="Non-competitive colours Green 2">
      <a:srgbClr val="618600"/>
    </a:custClr>
    <a:custClr name="Non-competitive colours Yellow 1">
      <a:srgbClr val="BFB700"/>
    </a:custClr>
    <a:custClr name="Non-competitive colours Orange 1">
      <a:srgbClr val="BC6900"/>
    </a:custClr>
    <a:custClr name="Non-competitive colours Orange 2">
      <a:srgbClr val="BF3C00"/>
    </a:custClr>
    <a:custClr name="Non-competitive colours Red 1">
      <a:srgbClr val="A70021"/>
    </a:custClr>
    <a:custClr name="Non-competitive colours Purple 1">
      <a:srgbClr val="930F5A"/>
    </a:custClr>
    <a:custClr name="Non-competitive colours Purple 2">
      <a:srgbClr val="6D0F60"/>
    </a:custClr>
    <a:custClr name="Non-competitive colours Blue 1">
      <a:srgbClr val="005189"/>
    </a:custClr>
    <a:custClr name="Non-competitive colours Blue 2">
      <a:srgbClr val="007789"/>
    </a:custClr>
  </a:custClrLst>
  <a:extLst>
    <a:ext uri="{05A4C25C-085E-4340-85A3-A5531E510DB2}">
      <thm15:themeFamily xmlns:thm15="http://schemas.microsoft.com/office/thememl/2012/main" name="ppt_template_Airbus_WSW_2020_v2" id="{2B386689-2548-644F-983A-F416779C2879}" vid="{22F79747-0DA8-E246-8361-220865272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0CF215E04C8345A794C8036AF86131" ma:contentTypeVersion="0" ma:contentTypeDescription="Create a new document." ma:contentTypeScope="" ma:versionID="92ac010626e5093a5724e2b8902ca4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F81036-9923-44E8-B90A-EB06D6EDE2E6}">
  <ds:schemaRefs>
    <ds:schemaRef ds:uri="http://schemas.microsoft.com/sharepoint/v3/contenttype/forms"/>
  </ds:schemaRefs>
</ds:datastoreItem>
</file>

<file path=customXml/itemProps2.xml><?xml version="1.0" encoding="utf-8"?>
<ds:datastoreItem xmlns:ds="http://schemas.openxmlformats.org/officeDocument/2006/customXml" ds:itemID="{C853E031-49DE-4DCF-9F64-B93050BDE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C4C86B7-186E-4C48-8544-2BD735D6D39F}">
  <ds:schemaRefs>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5779</Words>
  <Application>Microsoft Office PowerPoint</Application>
  <PresentationFormat>Grand écran</PresentationFormat>
  <Paragraphs>501</Paragraphs>
  <Slides>50</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50</vt:i4>
      </vt:variant>
    </vt:vector>
  </HeadingPairs>
  <TitlesOfParts>
    <vt:vector size="54" baseType="lpstr">
      <vt:lpstr>Arial</vt:lpstr>
      <vt:lpstr>Calibri</vt:lpstr>
      <vt:lpstr>Wingdings</vt:lpstr>
      <vt:lpstr>Airbus Master PPT Advanced</vt:lpstr>
      <vt:lpstr>World Space Week</vt:lpstr>
      <vt:lpstr>What are we going to talk about today?</vt:lpstr>
      <vt:lpstr>Présentation PowerPoint</vt:lpstr>
      <vt:lpstr>Why do we explore Space?</vt:lpstr>
      <vt:lpstr>Surviving in a harsh environment </vt:lpstr>
      <vt:lpstr>Special orbits for exploration missions</vt:lpstr>
      <vt:lpstr>Présentation PowerPoint</vt:lpstr>
      <vt:lpstr>Questions</vt:lpstr>
      <vt:lpstr>What is Gaia?</vt:lpstr>
      <vt:lpstr>Gaia, mapping over a billion stars</vt:lpstr>
      <vt:lpstr>Gaia, mapping over a billion stars</vt:lpstr>
      <vt:lpstr>Questions</vt:lpstr>
      <vt:lpstr>What is Solar Orbiter ?</vt:lpstr>
      <vt:lpstr>Solar Orbiter, investigating the Sun’s secrets</vt:lpstr>
      <vt:lpstr>Solar Orbiter, investigating the Sun’s secrets</vt:lpstr>
      <vt:lpstr>Questions</vt:lpstr>
      <vt:lpstr>What is Rosetta?</vt:lpstr>
      <vt:lpstr>Rosetta, the comet chaser</vt:lpstr>
      <vt:lpstr>Rosetta, the comet chaser</vt:lpstr>
      <vt:lpstr>Présentation PowerPoint</vt:lpstr>
      <vt:lpstr>Questions</vt:lpstr>
      <vt:lpstr>Where is Venus?</vt:lpstr>
      <vt:lpstr>Venus Express</vt:lpstr>
      <vt:lpstr>Venus Express, visiting our closest neighbour </vt:lpstr>
      <vt:lpstr>Venus Express, visiting our closest neighbour </vt:lpstr>
      <vt:lpstr>Questions</vt:lpstr>
      <vt:lpstr>Where is Mars?</vt:lpstr>
      <vt:lpstr>What is ExoMars?</vt:lpstr>
      <vt:lpstr>Looking for life on Mars with the ExoMars Rover</vt:lpstr>
      <vt:lpstr>Looking for life on Mars with ExoMars Rover - Rosalind Franklin</vt:lpstr>
      <vt:lpstr>Mars Sample Return, bringing Mars down to Earth</vt:lpstr>
      <vt:lpstr>Mars Sample Return, bringing Mars down to Earth</vt:lpstr>
      <vt:lpstr>Mars Sample Return, bringing Mars down to Earth</vt:lpstr>
      <vt:lpstr>Présentation PowerPoint</vt:lpstr>
      <vt:lpstr>Questions</vt:lpstr>
      <vt:lpstr>Where is Jupiter?</vt:lpstr>
      <vt:lpstr>What is JUICE?</vt:lpstr>
      <vt:lpstr>JUICE, investigating Jupiter and its icy moons</vt:lpstr>
      <vt:lpstr>JUICE, investigating Jupiter and its icy moons</vt:lpstr>
      <vt:lpstr>Questions</vt:lpstr>
      <vt:lpstr>Where is Mercury?</vt:lpstr>
      <vt:lpstr>What is BepiColombo?</vt:lpstr>
      <vt:lpstr>BepiColombo, uncovering Mercury’s mysteries</vt:lpstr>
      <vt:lpstr>BepiColombo, uncovering Mercury’s mysteries</vt:lpstr>
      <vt:lpstr>Questions</vt:lpstr>
      <vt:lpstr>What is CHEOPS?</vt:lpstr>
      <vt:lpstr>CHEOPS, a close look at exoplanets</vt:lpstr>
      <vt:lpstr>CHEOPS, a close look at exoplanets</vt:lpstr>
      <vt:lpstr>Want to learn more?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Heidrun Hüttenhofer</dc:creator>
  <cp:lastModifiedBy>Le Gleut, Anne [Secondary]</cp:lastModifiedBy>
  <cp:revision>354</cp:revision>
  <dcterms:created xsi:type="dcterms:W3CDTF">2020-06-02T08:25:23Z</dcterms:created>
  <dcterms:modified xsi:type="dcterms:W3CDTF">2020-09-21T07:28:18Z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0x0101003A0CF215E04C8345A794C8036AF86131</vt:lpwstr>
  </property>
  <property fmtid="{D5CDD505-2E9C-101B-9397-08002B2CF9AE}" pid="3" name="TitusGUID">
    <vt:lpwstr>5e67fee8-c1c0-4e84-a406-423be8af5f2a</vt:lpwstr>
  </property>
  <property fmtid="{D5CDD505-2E9C-101B-9397-08002B2CF9AE}" pid="4" name="LABEL">
    <vt:lpwstr>S</vt:lpwstr>
  </property>
  <property fmtid="{D5CDD505-2E9C-101B-9397-08002B2CF9AE}" pid="5" name="L1">
    <vt:lpwstr>C-ALL</vt:lpwstr>
  </property>
  <property fmtid="{D5CDD505-2E9C-101B-9397-08002B2CF9AE}" pid="6" name="L2">
    <vt:lpwstr>C-CS</vt:lpwstr>
  </property>
  <property fmtid="{D5CDD505-2E9C-101B-9397-08002B2CF9AE}" pid="7" name="L3">
    <vt:lpwstr>C-AD-AMB</vt:lpwstr>
  </property>
  <property fmtid="{D5CDD505-2E9C-101B-9397-08002B2CF9AE}" pid="8" name="CCAV">
    <vt:lpwstr/>
  </property>
  <property fmtid="{D5CDD505-2E9C-101B-9397-08002B2CF9AE}" pid="9" name="Visual">
    <vt:lpwstr>0</vt:lpwstr>
  </property>
</Properties>
</file>