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4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, Aurelie" initials="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1F58"/>
    <a:srgbClr val="948AD1"/>
    <a:srgbClr val="D8FF33"/>
    <a:srgbClr val="6BF2EE"/>
    <a:srgbClr val="284268"/>
    <a:srgbClr val="6D6D6D"/>
    <a:srgbClr val="FFC107"/>
    <a:srgbClr val="040001"/>
    <a:srgbClr val="1A0D05"/>
    <a:srgbClr val="392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1369" autoAdjust="0"/>
  </p:normalViewPr>
  <p:slideViewPr>
    <p:cSldViewPr snapToGrid="0" showGuides="1">
      <p:cViewPr varScale="1">
        <p:scale>
          <a:sx n="68" d="100"/>
          <a:sy n="68" d="100"/>
        </p:scale>
        <p:origin x="10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23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272A-9B26-49B6-8A30-1B831EC74A1C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2A79-AC1F-4D10-BBE5-E4D2CBF48CC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76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3E1C-286B-454E-B154-665A9D212606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EC39-E1D8-4F61-9507-83E5DC4990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9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0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Merci beaucoup, et j’espèr</a:t>
            </a:r>
            <a:r>
              <a:rPr lang="fr-FR" baseline="0" dirty="0" smtClean="0"/>
              <a:t>e que cela vous a plu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8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6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3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9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0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5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0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3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0EC39-E1D8-4F61-9507-83E5DC4990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C290E6F2-F047-7B46-8E8D-8AC608662F12}"/>
              </a:ext>
            </a:extLst>
          </p:cNvPr>
          <p:cNvSpPr/>
          <p:nvPr userDrawn="1"/>
        </p:nvSpPr>
        <p:spPr>
          <a:xfrm>
            <a:off x="0" y="3586038"/>
            <a:ext cx="12192000" cy="1825985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5424787"/>
            <a:ext cx="12192000" cy="1433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61" noProof="0"/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6" y="317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 bwMode="white">
          <a:xfrm>
            <a:off x="3305016" y="5625554"/>
            <a:ext cx="5139060" cy="79560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de-DE" noProof="0" smtClean="0"/>
              <a:t>Modifiez le style du titre</a:t>
            </a:r>
            <a:endParaRPr lang="en-GB" altLang="de-DE" noProof="0"/>
          </a:p>
        </p:txBody>
      </p:sp>
      <p:sp>
        <p:nvSpPr>
          <p:cNvPr id="13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de-DE" noProof="0" smtClean="0"/>
              <a:t>Modifiez le style des sous-titres du masque</a:t>
            </a:r>
            <a:endParaRPr lang="en-GB" altLang="de-DE" noProof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5AB15939-5E00-1541-A286-A7FA1D8FCD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D28E77BC-BD0F-7F48-9617-FC4F28F5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xmlns="" id="{9CA651DB-25D4-8647-91E2-0F4861AE0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1D4D2CD1-37E4-6E46-B7B6-6AEB592EF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A8083FA7-BD29-3C42-9575-25E6020D1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2F7C2D53-0CA3-4F4B-9290-7A82093F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EFA60F35-0B8F-E140-8BEE-DD3D86E7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1C754668-93E8-C444-9BC6-9E67C4B53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689500" y="6229151"/>
            <a:ext cx="1335600" cy="2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3701" b="55537"/>
          <a:stretch/>
        </p:blipFill>
        <p:spPr>
          <a:xfrm>
            <a:off x="1706" y="0"/>
            <a:ext cx="3350775" cy="13800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8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2988748" y="0"/>
            <a:ext cx="380985" cy="14523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grpSp>
        <p:nvGrpSpPr>
          <p:cNvPr id="32" name="Groupe 31"/>
          <p:cNvGrpSpPr/>
          <p:nvPr userDrawn="1"/>
        </p:nvGrpSpPr>
        <p:grpSpPr>
          <a:xfrm>
            <a:off x="83703" y="122130"/>
            <a:ext cx="1366193" cy="1069983"/>
            <a:chOff x="2935185" y="4258633"/>
            <a:chExt cx="1042635" cy="792000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575" y="4269907"/>
              <a:ext cx="433245" cy="43324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5" y="4258633"/>
              <a:ext cx="792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44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3701" b="55537"/>
          <a:stretch/>
        </p:blipFill>
        <p:spPr>
          <a:xfrm>
            <a:off x="1706" y="0"/>
            <a:ext cx="3350775" cy="13800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8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2988748" y="0"/>
            <a:ext cx="380985" cy="14523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grpSp>
        <p:nvGrpSpPr>
          <p:cNvPr id="35" name="Groupe 34"/>
          <p:cNvGrpSpPr/>
          <p:nvPr userDrawn="1"/>
        </p:nvGrpSpPr>
        <p:grpSpPr>
          <a:xfrm>
            <a:off x="89447" y="92525"/>
            <a:ext cx="1158907" cy="1174758"/>
            <a:chOff x="8387248" y="3922276"/>
            <a:chExt cx="1908000" cy="19080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248" y="3922276"/>
              <a:ext cx="1908000" cy="1908000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6" t="50554" r="49028" b="42788"/>
            <a:stretch/>
          </p:blipFill>
          <p:spPr>
            <a:xfrm rot="265684">
              <a:off x="9112296" y="4756175"/>
              <a:ext cx="183753" cy="127505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t="43980" r="34766" b="49863"/>
            <a:stretch/>
          </p:blipFill>
          <p:spPr>
            <a:xfrm flipV="1">
              <a:off x="9450242" y="4758801"/>
              <a:ext cx="184151" cy="117475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E6C496"/>
                </a:clrFrom>
                <a:clrTo>
                  <a:srgbClr val="E6C49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82" t="43980" r="34766" b="49863"/>
            <a:stretch/>
          </p:blipFill>
          <p:spPr>
            <a:xfrm flipV="1">
              <a:off x="9122448" y="4758801"/>
              <a:ext cx="184151" cy="117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63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28054" r="572" b="15447"/>
          <a:stretch/>
        </p:blipFill>
        <p:spPr>
          <a:xfrm>
            <a:off x="-527" y="0"/>
            <a:ext cx="3194577" cy="1387311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1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2988748" y="0"/>
            <a:ext cx="380985" cy="14523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63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 and conten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DD MONTH YEAR</a:t>
            </a:r>
            <a:endParaRPr lang="fr-FR"/>
          </a:p>
        </p:txBody>
      </p: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grpSp>
        <p:nvGrpSpPr>
          <p:cNvPr id="3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rgbClr val="FFFFFF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763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" y="6096"/>
            <a:ext cx="12195393" cy="5907341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79425" y="653691"/>
            <a:ext cx="11240174" cy="9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79425" y="1565998"/>
            <a:ext cx="5418347" cy="4347439"/>
          </a:xfrm>
        </p:spPr>
        <p:txBody>
          <a:bodyPr/>
          <a:lstStyle>
            <a:lvl1pPr marL="342000" indent="-342000">
              <a:lnSpc>
                <a:spcPct val="114000"/>
              </a:lnSpc>
              <a:buFont typeface="Arial" panose="020B0604020202020204" pitchFamily="34" charset="0"/>
              <a:buChar char="–"/>
              <a:defRPr sz="2500"/>
            </a:lvl1pPr>
            <a:lvl2pPr marL="717550" indent="-355600">
              <a:lnSpc>
                <a:spcPct val="114000"/>
              </a:lnSpc>
              <a:defRPr sz="2500"/>
            </a:lvl2pPr>
            <a:lvl3pPr marL="1079500" indent="-361950">
              <a:lnSpc>
                <a:spcPct val="114000"/>
              </a:lnSpc>
              <a:defRPr sz="2500"/>
            </a:lvl3pPr>
            <a:lvl4pPr marL="1435100" indent="-355600">
              <a:lnSpc>
                <a:spcPct val="114000"/>
              </a:lnSpc>
              <a:defRPr sz="2500"/>
            </a:lvl4pPr>
            <a:lvl5pPr marL="1797050" indent="-361950">
              <a:lnSpc>
                <a:spcPct val="114000"/>
              </a:lnSpc>
              <a:defRPr sz="2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7"/>
          </p:nvPr>
        </p:nvSpPr>
        <p:spPr>
          <a:xfrm>
            <a:off x="6301252" y="1565999"/>
            <a:ext cx="5418347" cy="4347439"/>
          </a:xfrm>
        </p:spPr>
        <p:txBody>
          <a:bodyPr/>
          <a:lstStyle>
            <a:lvl1pPr marL="342000" indent="-342000">
              <a:lnSpc>
                <a:spcPct val="114000"/>
              </a:lnSpc>
              <a:buFont typeface="Arial" panose="020B0604020202020204" pitchFamily="34" charset="0"/>
              <a:buChar char="–"/>
              <a:defRPr sz="2500"/>
            </a:lvl1pPr>
            <a:lvl2pPr marL="717550" indent="-355600">
              <a:lnSpc>
                <a:spcPct val="114000"/>
              </a:lnSpc>
              <a:defRPr sz="2500"/>
            </a:lvl2pPr>
            <a:lvl3pPr marL="1079500" indent="-361950">
              <a:lnSpc>
                <a:spcPct val="114000"/>
              </a:lnSpc>
              <a:defRPr sz="2500"/>
            </a:lvl3pPr>
            <a:lvl4pPr marL="1435100" indent="-355600">
              <a:lnSpc>
                <a:spcPct val="114000"/>
              </a:lnSpc>
              <a:defRPr sz="2500"/>
            </a:lvl4pPr>
            <a:lvl5pPr marL="1797050" indent="-361950">
              <a:lnSpc>
                <a:spcPct val="114000"/>
              </a:lnSpc>
              <a:defRPr sz="25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xmlns="" id="{7AABA1C8-B541-774F-9D56-F71179BA5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xmlns="" id="{D2CCDCA3-286C-4D47-BA5A-BF47D56C0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  <a:endParaRPr lang="en-GB" noProof="0" dirty="0"/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xmlns="" id="{89DEAD23-14B1-1041-8481-D2216C42E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03772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5999"/>
            <a:ext cx="5418347" cy="43109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01252" y="1565999"/>
            <a:ext cx="5418347" cy="431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C4D36857-929A-BC49-A6BB-B31B62A1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30" name="Footer Placeholder 7">
            <a:extLst>
              <a:ext uri="{FF2B5EF4-FFF2-40B4-BE49-F238E27FC236}">
                <a16:creationId xmlns:a16="http://schemas.microsoft.com/office/drawing/2014/main" xmlns="" id="{C03E5337-0FC5-5546-BBA0-C2FF0DED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  <a:endParaRPr lang="en-GB" noProof="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xmlns="" id="{4B8017F0-7D52-EE46-9D86-6AFAEE257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4723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two columns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507065" y="1565999"/>
            <a:ext cx="4809067" cy="4310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697133" y="1565999"/>
            <a:ext cx="5022466" cy="431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C4D36857-929A-BC49-A6BB-B31B62A1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0" name="Footer Placeholder 7">
            <a:extLst>
              <a:ext uri="{FF2B5EF4-FFF2-40B4-BE49-F238E27FC236}">
                <a16:creationId xmlns:a16="http://schemas.microsoft.com/office/drawing/2014/main" xmlns="" id="{C03E5337-0FC5-5546-BBA0-C2FF0DED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xmlns="" id="{4B8017F0-7D52-EE46-9D86-6AFAEE257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xmlns="" id="{0E7E1BE4-5ABF-144F-B6B0-36F0A038D0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2B06611C-5999-9241-ACC6-5FDABF20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F03C7FFD-0A0B-5E46-82E1-09729F5A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A92EB3A8-B965-BB4E-A64A-889AB74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DE686C3B-EF76-3940-BEAE-5F7AC50CF2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2AF83D92-3164-4D41-A7E9-990A78C11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1F8CD9F7-DA66-6649-A081-C3378D09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75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5999"/>
            <a:ext cx="3600000" cy="431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4294750" y="1565999"/>
            <a:ext cx="3600000" cy="4310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8" hasCustomPrompt="1"/>
          </p:nvPr>
        </p:nvSpPr>
        <p:spPr>
          <a:xfrm>
            <a:off x="8117096" y="1569245"/>
            <a:ext cx="3600000" cy="430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6C956BB3-8603-5A44-BE7E-99C59691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31" name="Footer Placeholder 7">
            <a:extLst>
              <a:ext uri="{FF2B5EF4-FFF2-40B4-BE49-F238E27FC236}">
                <a16:creationId xmlns:a16="http://schemas.microsoft.com/office/drawing/2014/main" xmlns="" id="{A4912989-0AAD-B54A-A79C-C3D9DF8E1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  <a:endParaRPr lang="en-GB" noProof="0" dirty="0"/>
          </a:p>
        </p:txBody>
      </p:sp>
      <p:sp>
        <p:nvSpPr>
          <p:cNvPr id="32" name="Date Placeholder 6">
            <a:extLst>
              <a:ext uri="{FF2B5EF4-FFF2-40B4-BE49-F238E27FC236}">
                <a16:creationId xmlns:a16="http://schemas.microsoft.com/office/drawing/2014/main" xmlns="" id="{2E5B938F-8E07-4F46-8B60-14E31C21C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915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 bwMode="gray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Click to insert picture</a:t>
            </a:r>
          </a:p>
        </p:txBody>
      </p:sp>
      <p:sp>
        <p:nvSpPr>
          <p:cNvPr id="122" name="Bildplatzhalter 121">
            <a:extLst>
              <a:ext uri="{FF2B5EF4-FFF2-40B4-BE49-F238E27FC236}">
                <a16:creationId xmlns:a16="http://schemas.microsoft.com/office/drawing/2014/main" xmlns="" id="{3C3F02D8-7128-494F-9576-E9B7758B2F9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846793" y="6465066"/>
            <a:ext cx="1089504" cy="201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7FDC0299-9721-DE42-83F7-A4BAE9D84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xmlns="" id="{6078308E-3369-4248-B47D-B9E4B48FD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xmlns="" id="{99F148FA-66D3-0B40-9D16-594F7CFB7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DD MONTH YEAR</a:t>
            </a:r>
          </a:p>
        </p:txBody>
      </p:sp>
      <p:sp>
        <p:nvSpPr>
          <p:cNvPr id="8" name="Bildplatzhalter 121">
            <a:extLst>
              <a:ext uri="{FF2B5EF4-FFF2-40B4-BE49-F238E27FC236}">
                <a16:creationId xmlns:a16="http://schemas.microsoft.com/office/drawing/2014/main" xmlns="" id="{A9848D8D-F0D1-FC48-A714-385A5CD8EB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76677" y="6457707"/>
            <a:ext cx="1089504" cy="21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85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425" y="1566001"/>
            <a:ext cx="5418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01252" y="1566000"/>
            <a:ext cx="5418347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79423" y="2060849"/>
            <a:ext cx="5418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299397" y="2060848"/>
            <a:ext cx="5418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5589240"/>
            <a:ext cx="5418138" cy="49406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99397" y="5589240"/>
            <a:ext cx="5418138" cy="49406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D8CA4152-0EE4-F04F-8FFC-F3086644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33" name="Footer Placeholder 7">
            <a:extLst>
              <a:ext uri="{FF2B5EF4-FFF2-40B4-BE49-F238E27FC236}">
                <a16:creationId xmlns:a16="http://schemas.microsoft.com/office/drawing/2014/main" xmlns="" id="{2D724885-9764-2C43-B98B-27D34FD24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  <a:endParaRPr lang="en-GB" noProof="0" dirty="0"/>
          </a:p>
        </p:txBody>
      </p:sp>
      <p:sp>
        <p:nvSpPr>
          <p:cNvPr id="34" name="Date Placeholder 6">
            <a:extLst>
              <a:ext uri="{FF2B5EF4-FFF2-40B4-BE49-F238E27FC236}">
                <a16:creationId xmlns:a16="http://schemas.microsoft.com/office/drawing/2014/main" xmlns="" id="{683454C8-8CFC-2447-87E3-FCED77F62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678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hangeab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42448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Click to insert picture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5424787"/>
            <a:ext cx="12192000" cy="1433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61" noProof="0"/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0" y="5412023"/>
            <a:ext cx="12192000" cy="61996"/>
            <a:chOff x="0" y="317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0" y="317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6" y="317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/>
            </a:p>
          </p:txBody>
        </p:sp>
      </p:grp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 bwMode="white">
          <a:xfrm>
            <a:off x="3305016" y="5625554"/>
            <a:ext cx="5139060" cy="79560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altLang="de-DE" noProof="0" smtClean="0"/>
              <a:t>Modifiez le style du titre</a:t>
            </a:r>
            <a:endParaRPr lang="en-GB" altLang="de-DE" noProof="0"/>
          </a:p>
        </p:txBody>
      </p:sp>
      <p:sp>
        <p:nvSpPr>
          <p:cNvPr id="13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altLang="de-DE" noProof="0" smtClean="0"/>
              <a:t>Modifiez le style des sous-titres du masque</a:t>
            </a:r>
            <a:endParaRPr lang="en-GB" altLang="de-DE" noProof="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xmlns="" id="{FA6A6D27-F047-F34D-91E6-9FF2013B4A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E14471FB-E91B-524A-B764-A83AD042A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xmlns="" id="{4168E64E-59F0-A540-83FF-D1528A764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AE276B33-6226-4F4F-81EF-1DB302E04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7C268224-DCCB-8B4B-96C3-CA274DA62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588CD318-CCC7-1E46-B64F-4BC1C6A5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B9C2E693-A2B1-CA41-A4AB-BCD05B96C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07C54753-59A0-0041-AA2B-32395AEBC2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689500" y="6229151"/>
            <a:ext cx="1335600" cy="2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51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481929" y="1566001"/>
            <a:ext cx="3600000" cy="4228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7" hasCustomPrompt="1"/>
          </p:nvPr>
        </p:nvSpPr>
        <p:spPr>
          <a:xfrm>
            <a:off x="4296000" y="1566000"/>
            <a:ext cx="3600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79425" y="2060849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294145" y="2060848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Inhaltsplatzhalter 2"/>
          <p:cNvSpPr>
            <a:spLocks noGrp="1"/>
          </p:cNvSpPr>
          <p:nvPr>
            <p:ph idx="22" hasCustomPrompt="1"/>
          </p:nvPr>
        </p:nvSpPr>
        <p:spPr>
          <a:xfrm>
            <a:off x="8117741" y="1568369"/>
            <a:ext cx="3600000" cy="42284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115886" y="2063217"/>
            <a:ext cx="3600000" cy="3462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9425" y="5592240"/>
            <a:ext cx="3600450" cy="491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294145" y="5592240"/>
            <a:ext cx="3600450" cy="491060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GB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8117291" y="5592240"/>
            <a:ext cx="3600450" cy="491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xmlns="" id="{FB269B6B-638B-7046-AAC0-26E443A3D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37" name="Footer Placeholder 7">
            <a:extLst>
              <a:ext uri="{FF2B5EF4-FFF2-40B4-BE49-F238E27FC236}">
                <a16:creationId xmlns:a16="http://schemas.microsoft.com/office/drawing/2014/main" xmlns="" id="{DB21A436-A933-8243-B85C-B9D8DBA75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  <a:endParaRPr lang="en-GB" noProof="0" dirty="0"/>
          </a:p>
        </p:txBody>
      </p:sp>
      <p:sp>
        <p:nvSpPr>
          <p:cNvPr id="38" name="Date Placeholder 6">
            <a:extLst>
              <a:ext uri="{FF2B5EF4-FFF2-40B4-BE49-F238E27FC236}">
                <a16:creationId xmlns:a16="http://schemas.microsoft.com/office/drawing/2014/main" xmlns="" id="{977FFDE9-2C50-AD43-9E8A-4EF495313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3759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134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2054627"/>
            <a:ext cx="7158758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49337" y="332209"/>
            <a:ext cx="3266785" cy="144463"/>
          </a:xfrm>
        </p:spPr>
        <p:txBody>
          <a:bodyPr/>
          <a:lstStyle>
            <a:lvl1pPr marL="0" indent="0" algn="r">
              <a:buNone/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[Insert confidentiality here]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285FAD57-10F1-F843-B631-1BD155B51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088581E2-0310-494C-B516-A4C0F58F0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Presentation title runs here (go to Header and Footer to edit this text)</a:t>
            </a:r>
            <a:endParaRPr lang="en-GB" noProof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6836EC2A-71E5-144E-8F19-4B1FE55E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2575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91EC9B1F-A460-2E46-9CFD-3EBBD5391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xmlns="" id="{94D3100C-0124-7640-8EE9-13087CE40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Presentation title runs here (go to Header and Footer to edit this text)</a:t>
            </a:r>
            <a:endParaRPr lang="en-GB" noProof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xmlns="" id="{886FA287-9FCA-A54B-A53B-475443BE7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52064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93B3C7C-C5E8-AF45-9C58-72C36064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xmlns="" id="{3FEE734F-06D0-154F-BD7D-BE35C6D20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Presentation title runs here (go to Header and Footer to edit this text)</a:t>
            </a:r>
            <a:endParaRPr lang="en-GB" noProof="0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xmlns="" id="{80E3C4D2-65AD-D245-B956-DF7CBAE05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635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copyright/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4">
            <a:extLst>
              <a:ext uri="{FF2B5EF4-FFF2-40B4-BE49-F238E27FC236}">
                <a16:creationId xmlns:a16="http://schemas.microsoft.com/office/drawing/2014/main" xmlns="" id="{D2DF34B1-403B-DD49-ABE8-2862EF4D2B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CBCE55F5-0EC0-F044-B74A-0A9A460E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xmlns="" id="{6B987F5E-B40B-A84C-A059-FCB55ABAE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E3A8AED8-E168-134D-ABAB-DD4B80C38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xmlns="" id="{FB9246DD-E9C7-B540-95D3-CA03D9701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xmlns="" id="{B9896779-98A7-324C-81F4-798D27DD1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88603409-2F2E-1B41-89DF-C3C2878F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" name="Picture 13" descr="ThankYou_Grid_Portrai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48"/>
            <a:ext cx="12193200" cy="46724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86247" y="2966527"/>
            <a:ext cx="6507180" cy="4559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header</a:t>
            </a:r>
          </a:p>
        </p:txBody>
      </p:sp>
      <p:grpSp>
        <p:nvGrpSpPr>
          <p:cNvPr id="13" name="Group 12"/>
          <p:cNvGrpSpPr/>
          <p:nvPr/>
        </p:nvGrpSpPr>
        <p:grpSpPr bwMode="black">
          <a:xfrm>
            <a:off x="0" y="2746980"/>
            <a:ext cx="12193200" cy="61997"/>
            <a:chOff x="0" y="3606831"/>
            <a:chExt cx="12193200" cy="61997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black"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black"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886246" y="3688108"/>
            <a:ext cx="6362985" cy="902940"/>
          </a:xfrm>
        </p:spPr>
        <p:txBody>
          <a:bodyPr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noProof="0">
                <a:latin typeface="Arial" pitchFamily="34" charset="0"/>
                <a:cs typeface="Arial" pitchFamily="34" charset="0"/>
              </a:rPr>
              <a:t>Confidential and proprietary document.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noProof="0">
                <a:latin typeface="Arial" pitchFamily="34" charset="0"/>
                <a:cs typeface="Arial" pitchFamily="34" charset="0"/>
              </a:rPr>
              <a:t>This document and all information contained herein is the sole property of </a:t>
            </a:r>
            <a:r>
              <a:rPr lang="en-GB" altLang="de-DE" noProof="0"/>
              <a:t>Airbus</a:t>
            </a:r>
            <a:r>
              <a:rPr lang="en-GB" noProof="0">
                <a:latin typeface="Arial" pitchFamily="34" charset="0"/>
                <a:cs typeface="Arial" pitchFamily="34" charset="0"/>
              </a:rPr>
              <a:t>. No intellectual property rights are granted by the delivery of this document or the disclosure of its content. This document shall not be reproduced or disclosed to a third party without the expressed written consent of Airbus. This document and its content shall not be used for any purpose other than that for which it is supplied.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noProof="0">
                <a:latin typeface="Arial" pitchFamily="34" charset="0"/>
                <a:cs typeface="Arial" pitchFamily="34" charset="0"/>
              </a:rPr>
              <a:t>Airbus, it’s logo and product names are registered trademarks.</a:t>
            </a:r>
            <a:endParaRPr lang="en-GB" noProof="0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B578D7B8-8CD0-114A-B062-7EDDCBBD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86246" y="3479728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© Copyright Airbus (Specify your Legal Entity YEAR) / Presentation title runs here (go to Header and Footer to edit this text)</a:t>
            </a:r>
          </a:p>
        </p:txBody>
      </p:sp>
      <p:pic>
        <p:nvPicPr>
          <p:cNvPr id="24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4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 customisab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gray">
          <a:xfrm>
            <a:off x="0" y="3625065"/>
            <a:ext cx="12192000" cy="3232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61">
              <a:solidFill>
                <a:srgbClr val="000000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5430" y="3606831"/>
            <a:ext cx="12192000" cy="61997"/>
            <a:chOff x="3" y="119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9" y="119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930D20B0-C8A2-544A-9EEF-12CEA4933C01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3305016" y="4048064"/>
            <a:ext cx="6031344" cy="871200"/>
          </a:xfrm>
        </p:spPr>
        <p:txBody>
          <a:bodyPr anchor="b" anchorCtr="0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header</a:t>
            </a:r>
            <a:endParaRPr lang="de-DE" altLang="de-DE" noProof="0" dirty="0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57E62BC9-890A-5241-8993-93737891C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305016" y="4982727"/>
            <a:ext cx="6031344" cy="67852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de-DE" noProof="0" smtClean="0"/>
              <a:t>Modifiez le style des sous-titres du masque</a:t>
            </a:r>
            <a:endParaRPr lang="de-DE" altLang="de-DE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9E24318F-4E0C-3149-8F09-9129AA15B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3305016" y="6048000"/>
            <a:ext cx="5139060" cy="62136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xmlns="" id="{FF6D393D-58BE-8D49-84CB-A27BC48DA8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8F896E3D-4DF5-C240-AFFF-F2A8171C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xmlns="" id="{BB25C39D-B760-E749-9F68-A3C04C62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B3B3C5AC-4063-BE45-AA03-EB9345F9A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4E34D34D-57CD-CD48-A1D5-D27F5DAB2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4A2CC7EF-056C-1846-9F53-E4DF46BEB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32DA9524-9F50-984F-AD6F-128F618E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xmlns="" id="{047FDFDC-D657-0647-8ADC-1B1C0809C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689500" y="6229151"/>
            <a:ext cx="1335600" cy="2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7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3625065"/>
            <a:ext cx="12192000" cy="3232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61" noProof="0"/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white">
          <a:xfrm>
            <a:off x="5430" y="3606831"/>
            <a:ext cx="12192000" cy="61997"/>
            <a:chOff x="3" y="1195"/>
            <a:chExt cx="6736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6733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white">
            <a:xfrm>
              <a:off x="1829" y="1195"/>
              <a:ext cx="491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361" noProof="0"/>
            </a:p>
          </p:txBody>
        </p:sp>
      </p:grpSp>
      <p:sp>
        <p:nvSpPr>
          <p:cNvPr id="23555" name="Rectangle 3"/>
          <p:cNvSpPr>
            <a:spLocks noGrp="1" noChangeArrowheads="1"/>
          </p:cNvSpPr>
          <p:nvPr userDrawn="1">
            <p:ph type="ctrTitle" hasCustomPrompt="1"/>
          </p:nvPr>
        </p:nvSpPr>
        <p:spPr bwMode="white">
          <a:xfrm>
            <a:off x="3305016" y="4048064"/>
            <a:ext cx="6031344" cy="871200"/>
          </a:xfrm>
        </p:spPr>
        <p:txBody>
          <a:bodyPr anchor="b" anchorCtr="0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de-DE" noProof="0"/>
              <a:t>Click to edit header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 userDrawn="1">
            <p:ph type="subTitle" idx="1"/>
          </p:nvPr>
        </p:nvSpPr>
        <p:spPr bwMode="white">
          <a:xfrm>
            <a:off x="3305016" y="4982727"/>
            <a:ext cx="6031344" cy="67852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de-DE" noProof="0" smtClean="0"/>
              <a:t>Modifiez le style des sous-titres du masque</a:t>
            </a:r>
            <a:endParaRPr lang="en-GB" altLang="de-DE" noProof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/>
          </p:nvPr>
        </p:nvSpPr>
        <p:spPr bwMode="white">
          <a:xfrm>
            <a:off x="3305016" y="6048000"/>
            <a:ext cx="5139060" cy="62136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Picture Placeholder 3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0"/>
            <a:ext cx="12192000" cy="3606831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 noProof="0" dirty="0"/>
              <a:t>Click to insert picture</a:t>
            </a:r>
          </a:p>
        </p:txBody>
      </p: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DE13691D-3A6A-D944-BFC6-E08E42EF2E9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14576" y="6254454"/>
            <a:ext cx="1332000" cy="246595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ED6B51D1-E375-874E-B350-41AD61CA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xmlns="" id="{142E35EF-08DD-E641-ADE0-58C7FA3C7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A64DF653-0969-4347-8B10-F1F107C3E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995EFEC0-2468-EA45-A0DA-EB5AACB46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DDCE53A7-7CD0-664F-94FE-B8380A1A9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xmlns="" id="{2DCD2ED8-1C1D-AE47-A42E-D8E098597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3AFE1106-9441-7D4E-A370-AB1DF34F1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689500" y="6229151"/>
            <a:ext cx="1335600" cy="2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8800" y="1565944"/>
            <a:ext cx="112320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  <a:endParaRPr lang="en-GB" noProof="0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DD MONTH YEAR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970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60167" r="35337" b="12827"/>
          <a:stretch/>
        </p:blipFill>
        <p:spPr>
          <a:xfrm>
            <a:off x="-10703" y="-1"/>
            <a:ext cx="3380435" cy="13800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1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2988748" y="0"/>
            <a:ext cx="380985" cy="14523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6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1" t="20965" r="122" b="37160"/>
          <a:stretch/>
        </p:blipFill>
        <p:spPr>
          <a:xfrm>
            <a:off x="1" y="0"/>
            <a:ext cx="3369732" cy="13800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0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2988748" y="0"/>
            <a:ext cx="380985" cy="14396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77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3701" b="55537"/>
          <a:stretch/>
        </p:blipFill>
        <p:spPr>
          <a:xfrm>
            <a:off x="1706" y="0"/>
            <a:ext cx="3350775" cy="13800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8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2988748" y="0"/>
            <a:ext cx="380985" cy="14523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0" y="769201"/>
            <a:ext cx="504000" cy="504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>
          <a:xfrm rot="1098546">
            <a:off x="165324" y="106135"/>
            <a:ext cx="504000" cy="501963"/>
          </a:xfrm>
          <a:prstGeom prst="rect">
            <a:avLst/>
          </a:prstGeom>
        </p:spPr>
      </p:pic>
      <p:grpSp>
        <p:nvGrpSpPr>
          <p:cNvPr id="32" name="Groupe 31"/>
          <p:cNvGrpSpPr/>
          <p:nvPr userDrawn="1"/>
        </p:nvGrpSpPr>
        <p:grpSpPr>
          <a:xfrm>
            <a:off x="747821" y="551042"/>
            <a:ext cx="648360" cy="475068"/>
            <a:chOff x="2935185" y="4258633"/>
            <a:chExt cx="1042635" cy="792000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575" y="4269907"/>
              <a:ext cx="433245" cy="433245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5" y="4258633"/>
              <a:ext cx="792000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74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 and content_blue">
    <p:bg>
      <p:bgPr>
        <a:solidFill>
          <a:srgbClr val="001F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3701" b="55537"/>
          <a:stretch/>
        </p:blipFill>
        <p:spPr>
          <a:xfrm>
            <a:off x="1706" y="0"/>
            <a:ext cx="3350775" cy="13800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744602" y="1565944"/>
            <a:ext cx="996619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981574D9-B014-E54F-8C3D-90A1814E6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xmlns="" id="{9DD08B7F-F2FF-214E-B028-0B1D4E22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xmlns="" id="{47533C64-D06F-164D-971B-651E2BC8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DD MONTH YEAR</a:t>
            </a: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2054F851-DFFA-9643-A567-9BDCBAAC9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9013BCDF-7CD3-CD40-8CED-00222FE7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xmlns="" id="{88A60BCF-A0AC-D644-A770-E2DE3AD2C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D5CACE36-D9E4-4446-9CAC-22DC0E53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2B55A138-1AF6-684D-BFAA-48C69E7D2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138A0A8-B1A7-5C4F-99DC-BA08876A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DA4AE78D-497A-2843-9BAD-A6DFED29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Grafik 17">
            <a:extLst>
              <a:ext uri="{FF2B5EF4-FFF2-40B4-BE49-F238E27FC236}">
                <a16:creationId xmlns:a16="http://schemas.microsoft.com/office/drawing/2014/main" xmlns="" id="{25A9C8E2-0BC3-1840-ABC1-BA9ECFC7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70611" y="6452468"/>
            <a:ext cx="1117990" cy="223198"/>
          </a:xfrm>
          <a:prstGeom prst="rect">
            <a:avLst/>
          </a:prstGeom>
        </p:spPr>
      </p:pic>
      <p:grpSp>
        <p:nvGrpSpPr>
          <p:cNvPr id="28" name="Group 15"/>
          <p:cNvGrpSpPr>
            <a:grpSpLocks/>
          </p:cNvGrpSpPr>
          <p:nvPr userDrawn="1"/>
        </p:nvGrpSpPr>
        <p:grpSpPr bwMode="white">
          <a:xfrm>
            <a:off x="-10704" y="1377664"/>
            <a:ext cx="3380435" cy="61997"/>
            <a:chOff x="3" y="1195"/>
            <a:chExt cx="1754" cy="68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white">
            <a:xfrm>
              <a:off x="3" y="1195"/>
              <a:ext cx="1750" cy="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white">
            <a:xfrm>
              <a:off x="285" y="1195"/>
              <a:ext cx="1472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2988748" y="0"/>
            <a:ext cx="380985" cy="1452361"/>
          </a:xfrm>
          <a:prstGeom prst="rect">
            <a:avLst/>
          </a:prstGeom>
          <a:gradFill>
            <a:gsLst>
              <a:gs pos="58000">
                <a:srgbClr val="001F58"/>
              </a:gs>
              <a:gs pos="0">
                <a:srgbClr val="001F58">
                  <a:alpha val="0"/>
                </a:srgbClr>
              </a:gs>
              <a:gs pos="100000">
                <a:srgbClr val="00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el 1"/>
          <p:cNvSpPr>
            <a:spLocks noGrp="1"/>
          </p:cNvSpPr>
          <p:nvPr>
            <p:ph type="title" hasCustomPrompt="1"/>
          </p:nvPr>
        </p:nvSpPr>
        <p:spPr>
          <a:xfrm>
            <a:off x="1744602" y="206466"/>
            <a:ext cx="9966197" cy="90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  <a:endParaRPr lang="de-DE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" y="46534"/>
            <a:ext cx="1258860" cy="12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noProof="0" smtClean="0"/>
              <a:t>‹N°›</a:t>
            </a:fld>
            <a:endParaRPr lang="en-GB" noProof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xmlns="" id="{C2B1E3EC-7F55-FF45-8A53-536899C2B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5614" y="6444000"/>
            <a:ext cx="7002626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>
                <a:solidFill>
                  <a:srgbClr val="000000">
                    <a:tint val="75000"/>
                  </a:srgbClr>
                </a:solidFill>
              </a:rPr>
              <a:t>© Copyright Airbus (Specify your Legal Entity YEAR) / </a:t>
            </a:r>
            <a:r>
              <a:rPr lang="en-GB" noProof="0"/>
              <a:t>Presentation title runs here (go to Header and Footer to edit this text)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xmlns="" id="{BE6A2417-4C79-B54C-B28A-78D1DF7B8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7280" y="6444000"/>
            <a:ext cx="947855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de-DE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DD MONTH YEAR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380837A0-5995-F347-86E0-4094ED573E52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/>
        </p:blipFill>
        <p:spPr>
          <a:xfrm>
            <a:off x="9277829" y="6457571"/>
            <a:ext cx="1087200" cy="217052"/>
          </a:xfrm>
          <a:prstGeom prst="rect">
            <a:avLst/>
          </a:prstGeom>
        </p:spPr>
      </p:pic>
      <p:grpSp>
        <p:nvGrpSpPr>
          <p:cNvPr id="9" name="Group 14">
            <a:extLst>
              <a:ext uri="{FF2B5EF4-FFF2-40B4-BE49-F238E27FC236}">
                <a16:creationId xmlns:a16="http://schemas.microsoft.com/office/drawing/2014/main" xmlns="" id="{E10583E3-117B-A740-BA69-BE416FEFB2DA}"/>
              </a:ext>
            </a:extLst>
          </p:cNvPr>
          <p:cNvGrpSpPr>
            <a:grpSpLocks noChangeAspect="1"/>
          </p:cNvGrpSpPr>
          <p:nvPr/>
        </p:nvGrpSpPr>
        <p:grpSpPr>
          <a:xfrm>
            <a:off x="10849969" y="6462519"/>
            <a:ext cx="1088956" cy="201600"/>
            <a:chOff x="830300" y="1716088"/>
            <a:chExt cx="10058401" cy="1862137"/>
          </a:xfrm>
          <a:solidFill>
            <a:schemeClr val="tx2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F4BFF617-AB53-354A-8C4F-AB251CC2B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63" y="1749425"/>
              <a:ext cx="1604963" cy="1789112"/>
            </a:xfrm>
            <a:custGeom>
              <a:avLst/>
              <a:gdLst>
                <a:gd name="T0" fmla="*/ 247 w 247"/>
                <a:gd name="T1" fmla="*/ 93 h 275"/>
                <a:gd name="T2" fmla="*/ 142 w 247"/>
                <a:gd name="T3" fmla="*/ 0 h 275"/>
                <a:gd name="T4" fmla="*/ 0 w 247"/>
                <a:gd name="T5" fmla="*/ 0 h 275"/>
                <a:gd name="T6" fmla="*/ 0 w 247"/>
                <a:gd name="T7" fmla="*/ 275 h 275"/>
                <a:gd name="T8" fmla="*/ 67 w 247"/>
                <a:gd name="T9" fmla="*/ 275 h 275"/>
                <a:gd name="T10" fmla="*/ 67 w 247"/>
                <a:gd name="T11" fmla="*/ 60 h 275"/>
                <a:gd name="T12" fmla="*/ 143 w 247"/>
                <a:gd name="T13" fmla="*/ 60 h 275"/>
                <a:gd name="T14" fmla="*/ 181 w 247"/>
                <a:gd name="T15" fmla="*/ 94 h 275"/>
                <a:gd name="T16" fmla="*/ 142 w 247"/>
                <a:gd name="T17" fmla="*/ 128 h 275"/>
                <a:gd name="T18" fmla="*/ 77 w 247"/>
                <a:gd name="T19" fmla="*/ 128 h 275"/>
                <a:gd name="T20" fmla="*/ 169 w 247"/>
                <a:gd name="T21" fmla="*/ 275 h 275"/>
                <a:gd name="T22" fmla="*/ 246 w 247"/>
                <a:gd name="T23" fmla="*/ 275 h 275"/>
                <a:gd name="T24" fmla="*/ 183 w 247"/>
                <a:gd name="T25" fmla="*/ 177 h 275"/>
                <a:gd name="T26" fmla="*/ 247 w 247"/>
                <a:gd name="T27" fmla="*/ 9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" h="275">
                  <a:moveTo>
                    <a:pt x="247" y="93"/>
                  </a:moveTo>
                  <a:cubicBezTo>
                    <a:pt x="247" y="40"/>
                    <a:pt x="213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67" y="275"/>
                    <a:pt x="67" y="275"/>
                    <a:pt x="67" y="275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143" y="60"/>
                    <a:pt x="143" y="60"/>
                    <a:pt x="143" y="60"/>
                  </a:cubicBezTo>
                  <a:cubicBezTo>
                    <a:pt x="171" y="60"/>
                    <a:pt x="181" y="76"/>
                    <a:pt x="181" y="94"/>
                  </a:cubicBezTo>
                  <a:cubicBezTo>
                    <a:pt x="181" y="113"/>
                    <a:pt x="170" y="128"/>
                    <a:pt x="142" y="128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246" y="275"/>
                    <a:pt x="246" y="275"/>
                    <a:pt x="246" y="275"/>
                  </a:cubicBezTo>
                  <a:cubicBezTo>
                    <a:pt x="246" y="275"/>
                    <a:pt x="183" y="177"/>
                    <a:pt x="183" y="177"/>
                  </a:cubicBezTo>
                  <a:cubicBezTo>
                    <a:pt x="222" y="167"/>
                    <a:pt x="247" y="140"/>
                    <a:pt x="24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xmlns="" id="{21405068-B90D-FE4B-A0A9-E319531A4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88" y="1749425"/>
              <a:ext cx="434975" cy="1789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01264525-7D2E-F943-8BDF-968F3B2A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00" y="1749425"/>
              <a:ext cx="2203450" cy="1789112"/>
            </a:xfrm>
            <a:custGeom>
              <a:avLst/>
              <a:gdLst>
                <a:gd name="T0" fmla="*/ 573 w 1388"/>
                <a:gd name="T1" fmla="*/ 0 h 1127"/>
                <a:gd name="T2" fmla="*/ 0 w 1388"/>
                <a:gd name="T3" fmla="*/ 1127 h 1127"/>
                <a:gd name="T4" fmla="*/ 307 w 1388"/>
                <a:gd name="T5" fmla="*/ 1127 h 1127"/>
                <a:gd name="T6" fmla="*/ 401 w 1388"/>
                <a:gd name="T7" fmla="*/ 939 h 1127"/>
                <a:gd name="T8" fmla="*/ 864 w 1388"/>
                <a:gd name="T9" fmla="*/ 939 h 1127"/>
                <a:gd name="T10" fmla="*/ 749 w 1388"/>
                <a:gd name="T11" fmla="*/ 705 h 1127"/>
                <a:gd name="T12" fmla="*/ 516 w 1388"/>
                <a:gd name="T13" fmla="*/ 705 h 1127"/>
                <a:gd name="T14" fmla="*/ 688 w 1388"/>
                <a:gd name="T15" fmla="*/ 356 h 1127"/>
                <a:gd name="T16" fmla="*/ 692 w 1388"/>
                <a:gd name="T17" fmla="*/ 356 h 1127"/>
                <a:gd name="T18" fmla="*/ 1072 w 1388"/>
                <a:gd name="T19" fmla="*/ 1127 h 1127"/>
                <a:gd name="T20" fmla="*/ 1388 w 1388"/>
                <a:gd name="T21" fmla="*/ 1127 h 1127"/>
                <a:gd name="T22" fmla="*/ 815 w 1388"/>
                <a:gd name="T23" fmla="*/ 0 h 1127"/>
                <a:gd name="T24" fmla="*/ 573 w 1388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8" h="1127">
                  <a:moveTo>
                    <a:pt x="573" y="0"/>
                  </a:moveTo>
                  <a:lnTo>
                    <a:pt x="0" y="1127"/>
                  </a:lnTo>
                  <a:lnTo>
                    <a:pt x="307" y="1127"/>
                  </a:lnTo>
                  <a:lnTo>
                    <a:pt x="401" y="939"/>
                  </a:lnTo>
                  <a:lnTo>
                    <a:pt x="864" y="939"/>
                  </a:lnTo>
                  <a:lnTo>
                    <a:pt x="749" y="705"/>
                  </a:lnTo>
                  <a:lnTo>
                    <a:pt x="516" y="705"/>
                  </a:lnTo>
                  <a:lnTo>
                    <a:pt x="688" y="356"/>
                  </a:lnTo>
                  <a:lnTo>
                    <a:pt x="692" y="356"/>
                  </a:lnTo>
                  <a:lnTo>
                    <a:pt x="1072" y="1127"/>
                  </a:lnTo>
                  <a:lnTo>
                    <a:pt x="1388" y="1127"/>
                  </a:lnTo>
                  <a:lnTo>
                    <a:pt x="815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A8094D0A-AEE5-F748-ABDE-35ECB0FDD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0588" y="1749425"/>
              <a:ext cx="1670050" cy="1789112"/>
            </a:xfrm>
            <a:custGeom>
              <a:avLst/>
              <a:gdLst>
                <a:gd name="T0" fmla="*/ 213 w 257"/>
                <a:gd name="T1" fmla="*/ 133 h 275"/>
                <a:gd name="T2" fmla="*/ 245 w 257"/>
                <a:gd name="T3" fmla="*/ 75 h 275"/>
                <a:gd name="T4" fmla="*/ 157 w 257"/>
                <a:gd name="T5" fmla="*/ 0 h 275"/>
                <a:gd name="T6" fmla="*/ 0 w 257"/>
                <a:gd name="T7" fmla="*/ 0 h 275"/>
                <a:gd name="T8" fmla="*/ 0 w 257"/>
                <a:gd name="T9" fmla="*/ 275 h 275"/>
                <a:gd name="T10" fmla="*/ 163 w 257"/>
                <a:gd name="T11" fmla="*/ 275 h 275"/>
                <a:gd name="T12" fmla="*/ 257 w 257"/>
                <a:gd name="T13" fmla="*/ 198 h 275"/>
                <a:gd name="T14" fmla="*/ 213 w 257"/>
                <a:gd name="T15" fmla="*/ 133 h 275"/>
                <a:gd name="T16" fmla="*/ 67 w 257"/>
                <a:gd name="T17" fmla="*/ 59 h 275"/>
                <a:gd name="T18" fmla="*/ 157 w 257"/>
                <a:gd name="T19" fmla="*/ 59 h 275"/>
                <a:gd name="T20" fmla="*/ 180 w 257"/>
                <a:gd name="T21" fmla="*/ 83 h 275"/>
                <a:gd name="T22" fmla="*/ 156 w 257"/>
                <a:gd name="T23" fmla="*/ 107 h 275"/>
                <a:gd name="T24" fmla="*/ 67 w 257"/>
                <a:gd name="T25" fmla="*/ 107 h 275"/>
                <a:gd name="T26" fmla="*/ 67 w 257"/>
                <a:gd name="T27" fmla="*/ 59 h 275"/>
                <a:gd name="T28" fmla="*/ 158 w 257"/>
                <a:gd name="T29" fmla="*/ 218 h 275"/>
                <a:gd name="T30" fmla="*/ 67 w 257"/>
                <a:gd name="T31" fmla="*/ 218 h 275"/>
                <a:gd name="T32" fmla="*/ 67 w 257"/>
                <a:gd name="T33" fmla="*/ 162 h 275"/>
                <a:gd name="T34" fmla="*/ 158 w 257"/>
                <a:gd name="T35" fmla="*/ 162 h 275"/>
                <a:gd name="T36" fmla="*/ 187 w 257"/>
                <a:gd name="T37" fmla="*/ 189 h 275"/>
                <a:gd name="T38" fmla="*/ 158 w 257"/>
                <a:gd name="T39" fmla="*/ 21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75">
                  <a:moveTo>
                    <a:pt x="213" y="133"/>
                  </a:moveTo>
                  <a:cubicBezTo>
                    <a:pt x="234" y="121"/>
                    <a:pt x="245" y="102"/>
                    <a:pt x="245" y="75"/>
                  </a:cubicBezTo>
                  <a:cubicBezTo>
                    <a:pt x="245" y="30"/>
                    <a:pt x="212" y="0"/>
                    <a:pt x="1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220" y="275"/>
                    <a:pt x="257" y="245"/>
                    <a:pt x="257" y="198"/>
                  </a:cubicBezTo>
                  <a:cubicBezTo>
                    <a:pt x="257" y="166"/>
                    <a:pt x="239" y="142"/>
                    <a:pt x="213" y="133"/>
                  </a:cubicBezTo>
                  <a:moveTo>
                    <a:pt x="67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70" y="59"/>
                    <a:pt x="180" y="69"/>
                    <a:pt x="180" y="83"/>
                  </a:cubicBezTo>
                  <a:cubicBezTo>
                    <a:pt x="180" y="97"/>
                    <a:pt x="170" y="107"/>
                    <a:pt x="156" y="107"/>
                  </a:cubicBezTo>
                  <a:cubicBezTo>
                    <a:pt x="67" y="107"/>
                    <a:pt x="67" y="107"/>
                    <a:pt x="67" y="107"/>
                  </a:cubicBezTo>
                  <a:lnTo>
                    <a:pt x="67" y="59"/>
                  </a:lnTo>
                  <a:close/>
                  <a:moveTo>
                    <a:pt x="158" y="218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75" y="162"/>
                    <a:pt x="187" y="173"/>
                    <a:pt x="187" y="189"/>
                  </a:cubicBezTo>
                  <a:cubicBezTo>
                    <a:pt x="187" y="206"/>
                    <a:pt x="175" y="218"/>
                    <a:pt x="158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16CB9DDF-1200-934D-95E5-A73087BB8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50" y="1749425"/>
              <a:ext cx="1630363" cy="1828800"/>
            </a:xfrm>
            <a:custGeom>
              <a:avLst/>
              <a:gdLst>
                <a:gd name="T0" fmla="*/ 182 w 251"/>
                <a:gd name="T1" fmla="*/ 154 h 281"/>
                <a:gd name="T2" fmla="*/ 125 w 251"/>
                <a:gd name="T3" fmla="*/ 219 h 281"/>
                <a:gd name="T4" fmla="*/ 68 w 251"/>
                <a:gd name="T5" fmla="*/ 154 h 281"/>
                <a:gd name="T6" fmla="*/ 68 w 251"/>
                <a:gd name="T7" fmla="*/ 0 h 281"/>
                <a:gd name="T8" fmla="*/ 0 w 251"/>
                <a:gd name="T9" fmla="*/ 0 h 281"/>
                <a:gd name="T10" fmla="*/ 0 w 251"/>
                <a:gd name="T11" fmla="*/ 149 h 281"/>
                <a:gd name="T12" fmla="*/ 125 w 251"/>
                <a:gd name="T13" fmla="*/ 281 h 281"/>
                <a:gd name="T14" fmla="*/ 251 w 251"/>
                <a:gd name="T15" fmla="*/ 149 h 281"/>
                <a:gd name="T16" fmla="*/ 251 w 251"/>
                <a:gd name="T17" fmla="*/ 0 h 281"/>
                <a:gd name="T18" fmla="*/ 182 w 251"/>
                <a:gd name="T19" fmla="*/ 0 h 281"/>
                <a:gd name="T20" fmla="*/ 182 w 251"/>
                <a:gd name="T21" fmla="*/ 15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281">
                  <a:moveTo>
                    <a:pt x="182" y="154"/>
                  </a:moveTo>
                  <a:cubicBezTo>
                    <a:pt x="182" y="196"/>
                    <a:pt x="163" y="219"/>
                    <a:pt x="125" y="219"/>
                  </a:cubicBezTo>
                  <a:cubicBezTo>
                    <a:pt x="87" y="219"/>
                    <a:pt x="68" y="196"/>
                    <a:pt x="68" y="15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34"/>
                    <a:pt x="44" y="281"/>
                    <a:pt x="125" y="281"/>
                  </a:cubicBezTo>
                  <a:cubicBezTo>
                    <a:pt x="206" y="281"/>
                    <a:pt x="251" y="234"/>
                    <a:pt x="251" y="149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182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5A83CB45-6383-2147-A182-17083739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38" y="1716088"/>
              <a:ext cx="1579563" cy="1862137"/>
            </a:xfrm>
            <a:custGeom>
              <a:avLst/>
              <a:gdLst>
                <a:gd name="T0" fmla="*/ 156 w 243"/>
                <a:gd name="T1" fmla="*/ 115 h 286"/>
                <a:gd name="T2" fmla="*/ 78 w 243"/>
                <a:gd name="T3" fmla="*/ 80 h 286"/>
                <a:gd name="T4" fmla="*/ 121 w 243"/>
                <a:gd name="T5" fmla="*/ 59 h 286"/>
                <a:gd name="T6" fmla="*/ 216 w 243"/>
                <a:gd name="T7" fmla="*/ 81 h 286"/>
                <a:gd name="T8" fmla="*/ 237 w 243"/>
                <a:gd name="T9" fmla="*/ 25 h 286"/>
                <a:gd name="T10" fmla="*/ 122 w 243"/>
                <a:gd name="T11" fmla="*/ 0 h 286"/>
                <a:gd name="T12" fmla="*/ 11 w 243"/>
                <a:gd name="T13" fmla="*/ 82 h 286"/>
                <a:gd name="T14" fmla="*/ 109 w 243"/>
                <a:gd name="T15" fmla="*/ 168 h 286"/>
                <a:gd name="T16" fmla="*/ 174 w 243"/>
                <a:gd name="T17" fmla="*/ 202 h 286"/>
                <a:gd name="T18" fmla="*/ 130 w 243"/>
                <a:gd name="T19" fmla="*/ 226 h 286"/>
                <a:gd name="T20" fmla="*/ 20 w 243"/>
                <a:gd name="T21" fmla="*/ 199 h 286"/>
                <a:gd name="T22" fmla="*/ 0 w 243"/>
                <a:gd name="T23" fmla="*/ 257 h 286"/>
                <a:gd name="T24" fmla="*/ 132 w 243"/>
                <a:gd name="T25" fmla="*/ 286 h 286"/>
                <a:gd name="T26" fmla="*/ 243 w 243"/>
                <a:gd name="T27" fmla="*/ 200 h 286"/>
                <a:gd name="T28" fmla="*/ 156 w 243"/>
                <a:gd name="T29" fmla="*/ 11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286">
                  <a:moveTo>
                    <a:pt x="156" y="115"/>
                  </a:moveTo>
                  <a:cubicBezTo>
                    <a:pt x="92" y="99"/>
                    <a:pt x="78" y="98"/>
                    <a:pt x="78" y="80"/>
                  </a:cubicBezTo>
                  <a:cubicBezTo>
                    <a:pt x="78" y="65"/>
                    <a:pt x="94" y="59"/>
                    <a:pt x="121" y="59"/>
                  </a:cubicBezTo>
                  <a:cubicBezTo>
                    <a:pt x="157" y="59"/>
                    <a:pt x="195" y="67"/>
                    <a:pt x="216" y="81"/>
                  </a:cubicBezTo>
                  <a:cubicBezTo>
                    <a:pt x="237" y="25"/>
                    <a:pt x="237" y="25"/>
                    <a:pt x="237" y="25"/>
                  </a:cubicBezTo>
                  <a:cubicBezTo>
                    <a:pt x="210" y="10"/>
                    <a:pt x="169" y="0"/>
                    <a:pt x="122" y="0"/>
                  </a:cubicBezTo>
                  <a:cubicBezTo>
                    <a:pt x="51" y="0"/>
                    <a:pt x="11" y="35"/>
                    <a:pt x="11" y="82"/>
                  </a:cubicBezTo>
                  <a:cubicBezTo>
                    <a:pt x="11" y="133"/>
                    <a:pt x="41" y="154"/>
                    <a:pt x="109" y="168"/>
                  </a:cubicBezTo>
                  <a:cubicBezTo>
                    <a:pt x="162" y="180"/>
                    <a:pt x="174" y="187"/>
                    <a:pt x="174" y="202"/>
                  </a:cubicBezTo>
                  <a:cubicBezTo>
                    <a:pt x="174" y="218"/>
                    <a:pt x="159" y="226"/>
                    <a:pt x="130" y="226"/>
                  </a:cubicBezTo>
                  <a:cubicBezTo>
                    <a:pt x="88" y="226"/>
                    <a:pt x="51" y="215"/>
                    <a:pt x="20" y="19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3" y="275"/>
                    <a:pt x="82" y="286"/>
                    <a:pt x="132" y="286"/>
                  </a:cubicBezTo>
                  <a:cubicBezTo>
                    <a:pt x="201" y="286"/>
                    <a:pt x="243" y="254"/>
                    <a:pt x="243" y="200"/>
                  </a:cubicBezTo>
                  <a:cubicBezTo>
                    <a:pt x="243" y="157"/>
                    <a:pt x="215" y="129"/>
                    <a:pt x="156" y="1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5597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2" r:id="rId3"/>
    <p:sldLayoutId id="2147483685" r:id="rId4"/>
    <p:sldLayoutId id="2147483664" r:id="rId5"/>
    <p:sldLayoutId id="2147483689" r:id="rId6"/>
    <p:sldLayoutId id="2147483686" r:id="rId7"/>
    <p:sldLayoutId id="2147483690" r:id="rId8"/>
    <p:sldLayoutId id="2147483692" r:id="rId9"/>
    <p:sldLayoutId id="2147483693" r:id="rId10"/>
    <p:sldLayoutId id="2147483694" r:id="rId11"/>
    <p:sldLayoutId id="2147483691" r:id="rId12"/>
    <p:sldLayoutId id="2147483688" r:id="rId13"/>
    <p:sldLayoutId id="2147483665" r:id="rId14"/>
    <p:sldLayoutId id="2147483666" r:id="rId15"/>
    <p:sldLayoutId id="2147483687" r:id="rId16"/>
    <p:sldLayoutId id="2147483667" r:id="rId17"/>
    <p:sldLayoutId id="2147483668" r:id="rId18"/>
    <p:sldLayoutId id="2147483669" r:id="rId19"/>
    <p:sldLayoutId id="2147483670" r:id="rId20"/>
    <p:sldLayoutId id="2147483677" r:id="rId21"/>
    <p:sldLayoutId id="2147483678" r:id="rId22"/>
    <p:sldLayoutId id="2147483679" r:id="rId23"/>
    <p:sldLayoutId id="2147483680" r:id="rId24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795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Name, job title</a:t>
            </a:r>
          </a:p>
          <a:p>
            <a:r>
              <a:rPr lang="en-GB" dirty="0"/>
              <a:t>DD Month YEAR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de-DE" dirty="0" err="1" smtClean="0"/>
              <a:t>Semana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mundial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del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espacio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descubrimiento</a:t>
            </a:r>
            <a:r>
              <a:rPr lang="en-GB" dirty="0"/>
              <a:t> </a:t>
            </a:r>
            <a:r>
              <a:rPr lang="en-GB" dirty="0" err="1"/>
              <a:t>espacial</a:t>
            </a: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10174778" y="4913175"/>
            <a:ext cx="1911927" cy="366255"/>
          </a:xfrm>
          <a:prstGeom prst="rect">
            <a:avLst/>
          </a:prstGeom>
          <a:solidFill>
            <a:srgbClr val="948AD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Versión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QUIZ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797280" y="848131"/>
            <a:ext cx="11245719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39.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transbordador espacial transportó el módulo Columbus a la ISS?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Discovery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Moonraker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Endeavour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Enterprise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Atlantis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40.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llamaba el primer satélite que persiguió un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cometa?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err="1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Rosetta</a:t>
            </a: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llevó a </a:t>
            </a:r>
            <a:r>
              <a:rPr lang="es-ES" sz="1600" dirty="0" err="1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Philae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una sonda, durante 10 años antes de llegar a su destino final, el cometa </a:t>
            </a:r>
            <a:r>
              <a:rPr lang="es-ES" sz="1600" dirty="0" err="1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Churyumov-Gerasimenko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y liberar su módulo de aterrizaje.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797280" y="3089770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97279" y="4783194"/>
            <a:ext cx="11146191" cy="548216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Gracias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B8D39424-BFC6-8049-B007-E8DC5C8671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46" y="3688108"/>
            <a:ext cx="6362985" cy="902940"/>
          </a:xfrm>
        </p:spPr>
        <p:txBody>
          <a:bodyPr/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Confidential and proprietary document.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This document and all information contained herein is the sole property of </a:t>
            </a:r>
            <a:r>
              <a:rPr lang="en-GB" altLang="de-DE" dirty="0"/>
              <a:t>Airbus</a:t>
            </a:r>
            <a:r>
              <a:rPr lang="en-GB" dirty="0">
                <a:latin typeface="Arial" pitchFamily="34" charset="0"/>
                <a:cs typeface="Arial" pitchFamily="34" charset="0"/>
              </a:rPr>
              <a:t>. No intellectual property rights are granted by the delivery of this document or the disclosure of its content. This document shall not be reproduced or disclosed to a third party without the expressed written consent of Airbus. This document and its content shall not be used for any purpose other than that for which it is supplied.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Airbus, it’s logo and product names are registered trademarks.</a:t>
            </a:r>
            <a:endParaRPr lang="en-GB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xmlns="" id="{801DC371-FC7C-AE43-975C-81559F958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lIns="0" tIns="0" rIns="0" bIns="0" anchor="t" anchorCtr="0"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© Copyright Airbus (Specify your Legal Entity YEAR) / Presentation title runs here (go to Header and Footer to edit this text)</a:t>
            </a:r>
          </a:p>
        </p:txBody>
      </p:sp>
    </p:spTree>
    <p:extLst>
      <p:ext uri="{BB962C8B-B14F-4D97-AF65-F5344CB8AC3E}">
        <p14:creationId xmlns:p14="http://schemas.microsoft.com/office/powerpoint/2010/main" val="30924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60" name="Rectangle 59"/>
          <p:cNvSpPr/>
          <p:nvPr/>
        </p:nvSpPr>
        <p:spPr>
          <a:xfrm>
            <a:off x="478800" y="946269"/>
            <a:ext cx="4718351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llama nuestra estrella?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Sol</a:t>
            </a:r>
            <a:endParaRPr lang="fr-FR" sz="1600" dirty="0" smtClean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 tiene impresionantes anillos a su alrededor?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1600" dirty="0" err="1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Saturno</a:t>
            </a:r>
            <a:endParaRPr lang="fr-FR" sz="1600" dirty="0" smtClean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el planeta más grande del sistema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solar?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Júpiter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60125" y="1007825"/>
            <a:ext cx="6836230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¿Cuánto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tiempo le lleva a la Luna completar una órbita alrededor de la Tierra?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28 </a:t>
            </a: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días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¿Quién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 el primer hombre en la luna?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Neil </a:t>
            </a:r>
            <a:r>
              <a:rPr lang="fr-FR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Armstrong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6.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el cuarto planeta del sistema solar?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600" b="1" dirty="0" err="1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Marte</a:t>
            </a:r>
            <a:r>
              <a:rPr lang="en-US" sz="1600" b="1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fr-FR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orden de los planetas, empezando por el sol es</a:t>
            </a: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.: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Mercurio, Venus, Tierra, </a:t>
            </a:r>
            <a:r>
              <a:rPr lang="es-ES" sz="1600" b="1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Marte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Júpiter, Saturno, Urano, Neptuno.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1600" dirty="0">
              <a:solidFill>
                <a:srgbClr val="948AD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0138" y="1479882"/>
            <a:ext cx="1138334" cy="33590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478800" y="3429000"/>
            <a:ext cx="1138334" cy="33590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478800" y="5405176"/>
            <a:ext cx="1138334" cy="33590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/>
          <p:cNvSpPr/>
          <p:nvPr/>
        </p:nvSpPr>
        <p:spPr>
          <a:xfrm>
            <a:off x="5452015" y="1932244"/>
            <a:ext cx="1138334" cy="33590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5452015" y="3528467"/>
            <a:ext cx="1545943" cy="33590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4864121" y="4919984"/>
            <a:ext cx="6751010" cy="653143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9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39543" y="576937"/>
            <a:ext cx="5934269" cy="4842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¿A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qué distancia está la Tierra del Sol</a:t>
            </a:r>
            <a:r>
              <a:rPr lang="es-ES" sz="2000" b="1" dirty="0"/>
              <a:t>?</a:t>
            </a:r>
            <a:endParaRPr lang="fr-F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Tierra está a unos 150.000.000 Km.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del Sol, por lo que una unidad astronómica (UA). La distancia entre nuestro planeta y nuestra estrella es precisamente una UA.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11.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¿En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qué planeta hay una gran mancha roja?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Júpiter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gran mancha roja está en Júpiter, es un huracán que ha existido por más de 300 años</a:t>
            </a:r>
            <a:r>
              <a:rPr lang="es-ES" sz="1600" dirty="0"/>
              <a:t>.</a:t>
            </a:r>
            <a:endParaRPr lang="fr-FR"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12.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¿Cuántas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estrellas puedes ver, desde la Tierra, con buen tiempo?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Cerca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3.000 estrellas.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04" y="453827"/>
            <a:ext cx="5924939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planetas son gigantes gaseosos?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planetas del Sistema Solar pueden clasificarse en dos grupos: planetas rocosos (Mercurio, Venus, Tierra, Marte) y gigantes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gaseosos (Júpiter, Saturno, Urano, Neptuno).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planetas no tienen satélites?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Sólo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dos planetas en nuestro sistema solar no tienen satélites naturales: Mercurio y Venus.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9.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¿Se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considera a Plutón un planeta?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la Unión Astronómica Internacional decidió reclasificar Plutón como planeta enano en 2006, porque no cumplía todos los criterios para ser un planeta.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909" y="1079024"/>
            <a:ext cx="5738328" cy="777911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98579" y="2986572"/>
            <a:ext cx="5624668" cy="690465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45393" y="4921412"/>
            <a:ext cx="5719666" cy="778507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46237" y="1190818"/>
            <a:ext cx="5924939" cy="805543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70022" y="2986572"/>
            <a:ext cx="5446590" cy="1060580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39543" y="5071864"/>
            <a:ext cx="2413614" cy="470534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3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39543" y="576937"/>
            <a:ext cx="5934269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16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¿Cuántos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planetas hay en el sistema solar?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¿1.000 planetas? ¿Sólo uno? ¿Quizás dos? ¿Tal vez 100?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Hay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 planetas en el sistema solar: Mercurio, Venus, Tierra, Marte, Júpiter, Saturno, Urano, Neptuno.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17. 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</a:t>
            </a:r>
            <a:r>
              <a:rPr lang="fr-FR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Qué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un </a:t>
            </a:r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telescopio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Algo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envía mensajes a los extraterrestres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Algo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te permite mirar bajo el agua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Algo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controla los satélites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Algo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te permite ver objetos en el cielo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Algo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 te permite descargar series de televisión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04" y="453827"/>
            <a:ext cx="59249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13.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famosa constelación se parece a una cacerola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Osa Mayor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14.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lo que se conoce como la estrella del atardecer?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estrella vespertina es un planeta, es sólo otro nombre para Venus.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el pasado, los pastores usaban esta "estrella" para saber cuándo era el momento de traer sus rebaños y manadas.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Utilizaban Venus, porque era (y es), la primera estrella en el cielo por la noche</a:t>
            </a: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15.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llama cuando la luna está justo delante del sol?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eclipse solar</a:t>
            </a:r>
            <a:r>
              <a:rPr lang="fr-FR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139543" y="4898571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9248" y="1222838"/>
            <a:ext cx="5738328" cy="690465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602" y="3250531"/>
            <a:ext cx="5812973" cy="1321469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9248" y="5542671"/>
            <a:ext cx="3741576" cy="590843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27576" y="1676757"/>
            <a:ext cx="5645020" cy="805543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39544" y="273036"/>
            <a:ext cx="5822302" cy="629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¿Cuántas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estrellas hay en nuestro sistema solar? 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Sólo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hay una estrella en nuestro sistema solar.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050" dirty="0" smtClean="0">
                <a:solidFill>
                  <a:srgbClr val="948AD1"/>
                </a:solidFill>
              </a:rPr>
              <a:t>Nuestra </a:t>
            </a:r>
            <a:r>
              <a:rPr lang="es-ES" sz="1050" dirty="0">
                <a:solidFill>
                  <a:srgbClr val="948AD1"/>
                </a:solidFill>
              </a:rPr>
              <a:t>única estrella es el Sol.</a:t>
            </a:r>
            <a:endParaRPr lang="fr-FR" sz="1050" dirty="0">
              <a:solidFill>
                <a:srgbClr val="948AD1"/>
              </a:solidFill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hay estrellas en nuestro sistema solar.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Hay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tres estrellas en nuestro sistema solar.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Hay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100.000 estrellas en nuestro sistema solar.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SzPct val="110000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21.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¿Cuántas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veces ha caminado un humano por Marte?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Diez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veces.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vez.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Nadie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 puesto nunca un pie en Marte.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hombre ha estado tantas veces que hemos dejado de contar.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Veinte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veces.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04" y="453827"/>
            <a:ext cx="5924939" cy="617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18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llama nuestra galaxia?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sistema solar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camino encantado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camino del acero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Vía Láctea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SzPct val="110000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19.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¿Alguien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 caminado alguna vez en la luna?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la Luna es demasiado pequeña para caminar sobre ella.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Sí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los humanos han estado en la Luna varias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veces.</a:t>
            </a:r>
            <a:r>
              <a:rPr lang="es-ES" sz="1050" dirty="0" smtClean="0"/>
              <a:t>..</a:t>
            </a:r>
            <a:r>
              <a:rPr lang="es-ES" sz="1050" dirty="0" smtClean="0">
                <a:solidFill>
                  <a:srgbClr val="948AD1"/>
                </a:solidFill>
              </a:rPr>
              <a:t>A </a:t>
            </a:r>
            <a:r>
              <a:rPr lang="es-ES" sz="1050" dirty="0">
                <a:solidFill>
                  <a:srgbClr val="948AD1"/>
                </a:solidFill>
              </a:rPr>
              <a:t>finales de los 60 y principios de los 70, varios hombres caminaron en la Luna.</a:t>
            </a:r>
            <a:endParaRPr lang="fr-FR" sz="1050" dirty="0">
              <a:solidFill>
                <a:srgbClr val="948AD1"/>
              </a:solidFill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humanos fueron a la Luna en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2001.</a:t>
            </a:r>
            <a:r>
              <a:rPr lang="es-ES" sz="1200" dirty="0" smtClean="0"/>
              <a:t>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Sí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los humanos caminaron en la luna una vez.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Los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humanos no tienen la tecnología para ir a la luna.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144209" y="1091681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214605" y="2289110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214605" y="4598836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6144209" y="5162938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464732" y="4666213"/>
            <a:ext cx="5773288" cy="406573"/>
            <a:chOff x="454869" y="4386109"/>
            <a:chExt cx="5773288" cy="406573"/>
          </a:xfrm>
        </p:grpSpPr>
        <p:sp>
          <p:nvSpPr>
            <p:cNvPr id="11" name="Rectangle 10"/>
            <p:cNvSpPr/>
            <p:nvPr/>
          </p:nvSpPr>
          <p:spPr>
            <a:xfrm>
              <a:off x="454869" y="4559280"/>
              <a:ext cx="4471694" cy="233402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71365" y="4386109"/>
              <a:ext cx="1856792" cy="233402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942412" y="1175519"/>
            <a:ext cx="1903445" cy="23340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2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39544" y="142403"/>
            <a:ext cx="5822302" cy="589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24.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ellos no existe?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Mars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Express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Mariner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Voyager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 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Odisea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1200" dirty="0" smtClean="0"/>
              <a:t> </a:t>
            </a:r>
            <a:r>
              <a:rPr lang="es-ES" sz="1050" dirty="0" smtClean="0">
                <a:solidFill>
                  <a:srgbClr val="948AD1"/>
                </a:solidFill>
              </a:rPr>
              <a:t>La </a:t>
            </a:r>
            <a:r>
              <a:rPr lang="es-ES" sz="1050" dirty="0">
                <a:solidFill>
                  <a:srgbClr val="948AD1"/>
                </a:solidFill>
              </a:rPr>
              <a:t>Odisea era la nave de Ulises, del antiguo poema griego de Homero.</a:t>
            </a:r>
            <a:r>
              <a:rPr lang="es-ES" sz="1050" dirty="0" smtClean="0"/>
              <a:t> </a:t>
            </a:r>
            <a:endParaRPr lang="fr-FR" sz="1050" dirty="0">
              <a:solidFill>
                <a:srgbClr val="948AD1"/>
              </a:solidFill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Mars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Global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Surveyor</a:t>
            </a:r>
            <a:endParaRPr lang="fr-FR" sz="12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SzPct val="110000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25.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¿Cuánto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tiempo tarda la luz en llegar a nosotros?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días.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8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minutos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8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segundas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8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semanas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04" y="360517"/>
            <a:ext cx="5924939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22.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la Luna?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galaxia muy, muy lejana.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estrella.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satélite natural de la Tierra.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SzPct val="110000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23.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planeta tiene anillos muy visibles?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Mercurio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Tierra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Venus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Júpiter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Saturno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144209" y="1973014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219272" y="1786407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219272" y="5470843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6158852" y="4717505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6215588" y="2101315"/>
            <a:ext cx="5376297" cy="350103"/>
            <a:chOff x="6342952" y="2103647"/>
            <a:chExt cx="5376297" cy="350103"/>
          </a:xfrm>
        </p:grpSpPr>
        <p:sp>
          <p:nvSpPr>
            <p:cNvPr id="11" name="Rectangle 10"/>
            <p:cNvSpPr/>
            <p:nvPr/>
          </p:nvSpPr>
          <p:spPr>
            <a:xfrm>
              <a:off x="7408505" y="2103647"/>
              <a:ext cx="4310744" cy="233402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42952" y="2220348"/>
              <a:ext cx="1476101" cy="233402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404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39543" y="1314624"/>
            <a:ext cx="5822302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28.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¿De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qué color es Marte?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Marte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rojo.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el cuarto planeta de nuestro sistema solar empezando por el Sol y es el segundo más pequeño después de Mercurio. Es un planeta rocoso, por lo que se puede caminar sobre él.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29.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¿A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qué velocidad viaja la luz?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300.000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kilómetros por segundo.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velocidad de la luz (fijada en 299 792 358 m/s en 1983 por la Oficina Internacional de Pesos y Medidas).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05" y="360517"/>
            <a:ext cx="5645020" cy="5834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26.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el planeta más cercano al nuestro?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Saturno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Mercurio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La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luna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Venus</a:t>
            </a:r>
            <a:r>
              <a:rPr lang="fr-FR" sz="1050" b="1" dirty="0" smtClean="0">
                <a:solidFill>
                  <a:srgbClr val="948AD1"/>
                </a:solidFill>
                <a:ea typeface="Arial" panose="020B0604020202020204" pitchFamily="34" charset="0"/>
              </a:rPr>
              <a:t> </a:t>
            </a:r>
            <a:r>
              <a:rPr lang="es-ES" sz="1050" dirty="0" smtClean="0">
                <a:solidFill>
                  <a:srgbClr val="948AD1"/>
                </a:solidFill>
              </a:rPr>
              <a:t>Venus </a:t>
            </a:r>
            <a:r>
              <a:rPr lang="es-ES" sz="1050" dirty="0">
                <a:solidFill>
                  <a:srgbClr val="948AD1"/>
                </a:solidFill>
              </a:rPr>
              <a:t>es el segundo planeta de nuestro sistema solar, empezando por el Sol. </a:t>
            </a:r>
            <a:r>
              <a:rPr lang="es-ES" sz="1050" dirty="0">
                <a:solidFill>
                  <a:srgbClr val="948AD1"/>
                </a:solidFill>
              </a:rPr>
              <a:t>También es el planeta más cercano a la Tierra</a:t>
            </a:r>
            <a:r>
              <a:rPr lang="es-ES" sz="1050" dirty="0"/>
              <a:t>.</a:t>
            </a:r>
            <a:endParaRPr lang="fr-FR" sz="1050" b="1" dirty="0">
              <a:solidFill>
                <a:srgbClr val="948AD1"/>
              </a:solidFill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Marte</a:t>
            </a:r>
            <a:endParaRPr lang="fr-FR" sz="12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SzPct val="110000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27.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la galaxia más cercana a la nuestra?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Vía Láctea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Andromache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Andrómeda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Multiplier 7"/>
          <p:cNvSpPr/>
          <p:nvPr/>
        </p:nvSpPr>
        <p:spPr>
          <a:xfrm>
            <a:off x="219272" y="2539993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219272" y="5849749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448303" y="2446020"/>
            <a:ext cx="5376297" cy="648871"/>
            <a:chOff x="6342952" y="1961459"/>
            <a:chExt cx="5376297" cy="492291"/>
          </a:xfrm>
        </p:grpSpPr>
        <p:sp>
          <p:nvSpPr>
            <p:cNvPr id="12" name="Rectangle 11"/>
            <p:cNvSpPr/>
            <p:nvPr/>
          </p:nvSpPr>
          <p:spPr>
            <a:xfrm>
              <a:off x="6926580" y="1961459"/>
              <a:ext cx="4792669" cy="375590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2952" y="2220348"/>
              <a:ext cx="2085857" cy="233402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29586" y="5842715"/>
            <a:ext cx="5761417" cy="593891"/>
            <a:chOff x="6342952" y="1949516"/>
            <a:chExt cx="5761417" cy="593891"/>
          </a:xfrm>
        </p:grpSpPr>
        <p:sp>
          <p:nvSpPr>
            <p:cNvPr id="15" name="Rectangle 14"/>
            <p:cNvSpPr/>
            <p:nvPr/>
          </p:nvSpPr>
          <p:spPr>
            <a:xfrm>
              <a:off x="7311700" y="1949516"/>
              <a:ext cx="4792669" cy="593891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2952" y="2220347"/>
              <a:ext cx="2085857" cy="323059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24600" y="1715455"/>
            <a:ext cx="5993909" cy="126264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824599" y="4198594"/>
            <a:ext cx="5993909" cy="1262642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 Copyright Airbus (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Legal Entity YEAR) / </a:t>
            </a:r>
            <a:r>
              <a:rPr lang="de-DE" dirty="0" err="1" smtClean="0"/>
              <a:t>Presentation</a:t>
            </a:r>
            <a:r>
              <a:rPr lang="de-DE" dirty="0" smtClean="0"/>
              <a:t> title </a:t>
            </a:r>
            <a:r>
              <a:rPr lang="de-DE" dirty="0" err="1" smtClean="0"/>
              <a:t>runs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(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Header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Footer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41876" y="275773"/>
            <a:ext cx="5822302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32.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miden los años luz?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Luz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Distancia </a:t>
            </a:r>
            <a:r>
              <a:rPr lang="es-ES" sz="1050" dirty="0" smtClean="0">
                <a:solidFill>
                  <a:srgbClr val="948AD1"/>
                </a:solidFill>
              </a:rPr>
              <a:t>Un </a:t>
            </a:r>
            <a:r>
              <a:rPr lang="es-ES" sz="1050" dirty="0">
                <a:solidFill>
                  <a:srgbClr val="948AD1"/>
                </a:solidFill>
              </a:rPr>
              <a:t>año luz es la distancia recorrida por la luz en un año.</a:t>
            </a:r>
            <a:endParaRPr lang="fr-FR" sz="1050" dirty="0">
              <a:solidFill>
                <a:srgbClr val="948AD1"/>
              </a:solidFill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Movimiento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Velocidad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Tiempo</a:t>
            </a:r>
            <a:endParaRPr lang="fr-FR" sz="1200" b="1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33.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¿Quién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descubrió Titán, uno de los satélites de Saturno?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Johannes Kepler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Jean-Dominique Cassini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Christiaan Huygens </a:t>
            </a:r>
            <a:r>
              <a:rPr lang="es-ES" sz="1050" dirty="0" err="1" smtClean="0">
                <a:solidFill>
                  <a:srgbClr val="948AD1"/>
                </a:solidFill>
              </a:rPr>
              <a:t>Christiaan</a:t>
            </a:r>
            <a:r>
              <a:rPr lang="es-ES" sz="1050" dirty="0" smtClean="0">
                <a:solidFill>
                  <a:srgbClr val="948AD1"/>
                </a:solidFill>
              </a:rPr>
              <a:t> </a:t>
            </a:r>
            <a:r>
              <a:rPr lang="es-ES" sz="1050" dirty="0">
                <a:solidFill>
                  <a:srgbClr val="948AD1"/>
                </a:solidFill>
              </a:rPr>
              <a:t>Huygens descubrió Titán el 25 de marzo de 1655</a:t>
            </a:r>
            <a:r>
              <a:rPr lang="es-ES" sz="1050" dirty="0" smtClean="0">
                <a:solidFill>
                  <a:srgbClr val="948AD1"/>
                </a:solidFill>
              </a:rPr>
              <a:t>.</a:t>
            </a:r>
            <a:endParaRPr lang="fr-FR" sz="1050" dirty="0">
              <a:solidFill>
                <a:srgbClr val="948AD1"/>
              </a:solidFill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Isaac Newton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270" y="210307"/>
            <a:ext cx="5924939" cy="630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30.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usan los humanos para ir al espacio? 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USS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Enterprise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globo aerostático.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avión.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platillo volador.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s-E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transbordador espacial</a:t>
            </a:r>
            <a:r>
              <a:rPr lang="es-ES" sz="1200" dirty="0"/>
              <a:t>.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050" dirty="0" smtClean="0">
                <a:solidFill>
                  <a:srgbClr val="948AD1"/>
                </a:solidFill>
              </a:rPr>
              <a:t>Un </a:t>
            </a:r>
            <a:r>
              <a:rPr lang="es-ES" sz="1050" dirty="0">
                <a:solidFill>
                  <a:srgbClr val="948AD1"/>
                </a:solidFill>
              </a:rPr>
              <a:t>transbordador espacial es un vehículo aeroespacial reutilizable, construido para garantizar el viaje seguro de los astronautas entre la estación espacial y la Tierra. También puede ser utilizado para otras cosas, como el lanzamiento de satélites artificiales</a:t>
            </a:r>
            <a:r>
              <a:rPr lang="es-ES" sz="1050" dirty="0" smtClean="0">
                <a:solidFill>
                  <a:srgbClr val="948AD1"/>
                </a:solidFill>
              </a:rPr>
              <a:t>.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31.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llamamos a una persona cuyo trabajo es ir al espacio?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astronauta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s-ES" sz="1200" dirty="0"/>
              <a:t> </a:t>
            </a:r>
            <a:r>
              <a:rPr lang="es-ES" sz="1050" dirty="0">
                <a:solidFill>
                  <a:srgbClr val="948AD1"/>
                </a:solidFill>
              </a:rPr>
              <a:t>Los trabajos de la gente del espacio no tienen el mismo nombre dependiendo del país para el que trabajen.</a:t>
            </a:r>
            <a:endParaRPr lang="fr-FR" sz="1050" dirty="0">
              <a:solidFill>
                <a:srgbClr val="948AD1"/>
              </a:solidFill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cosmonauta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taikonauta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spationaute</a:t>
            </a:r>
            <a:r>
              <a:rPr lang="fr-FR" sz="1200" dirty="0"/>
              <a:t>.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endParaRPr lang="fr-FR" sz="1050" dirty="0">
              <a:solidFill>
                <a:srgbClr val="948AD1"/>
              </a:solidFill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141876" y="1257298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223938" y="2456380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ultiplier 8"/>
          <p:cNvSpPr/>
          <p:nvPr/>
        </p:nvSpPr>
        <p:spPr>
          <a:xfrm>
            <a:off x="223938" y="4278930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6160107" y="5296303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478801" y="2489951"/>
            <a:ext cx="5670076" cy="780319"/>
            <a:chOff x="6342952" y="1961458"/>
            <a:chExt cx="5474269" cy="780319"/>
          </a:xfrm>
        </p:grpSpPr>
        <p:sp>
          <p:nvSpPr>
            <p:cNvPr id="12" name="Rectangle 11"/>
            <p:cNvSpPr/>
            <p:nvPr/>
          </p:nvSpPr>
          <p:spPr>
            <a:xfrm>
              <a:off x="8233447" y="1961458"/>
              <a:ext cx="3583774" cy="780319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2952" y="2220347"/>
              <a:ext cx="2085857" cy="521429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80690" y="4285282"/>
            <a:ext cx="5474269" cy="522784"/>
            <a:chOff x="6342952" y="1961458"/>
            <a:chExt cx="5474269" cy="522784"/>
          </a:xfrm>
        </p:grpSpPr>
        <p:sp>
          <p:nvSpPr>
            <p:cNvPr id="15" name="Rectangle 14"/>
            <p:cNvSpPr/>
            <p:nvPr/>
          </p:nvSpPr>
          <p:spPr>
            <a:xfrm>
              <a:off x="7559197" y="1961458"/>
              <a:ext cx="4258024" cy="455805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2952" y="2220347"/>
              <a:ext cx="2085857" cy="263895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175932" y="1257298"/>
            <a:ext cx="5596965" cy="522784"/>
            <a:chOff x="6568288" y="1961458"/>
            <a:chExt cx="5596965" cy="522784"/>
          </a:xfrm>
        </p:grpSpPr>
        <p:sp>
          <p:nvSpPr>
            <p:cNvPr id="18" name="Rectangle 17"/>
            <p:cNvSpPr/>
            <p:nvPr/>
          </p:nvSpPr>
          <p:spPr>
            <a:xfrm>
              <a:off x="7559196" y="1961458"/>
              <a:ext cx="4606057" cy="455805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8288" y="2220347"/>
              <a:ext cx="1860521" cy="263895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36855" y="5296303"/>
            <a:ext cx="3652821" cy="455805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3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Copyright Airbus (Specify your Legal Entity YEAR) / Presentation title runs here (go to Header and Footer to edit this text)</a:t>
            </a:r>
            <a:endParaRPr lang="de-D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DD MONTH YEAR</a:t>
            </a:r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6144209" y="602345"/>
            <a:ext cx="582230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37.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 la primera nave espacial en ir más allá del cinturón de asteroides? 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Pioneer 11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Cassini-Huygens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SoHo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Mariner 10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Pioneer 10 </a:t>
            </a:r>
            <a:r>
              <a:rPr lang="es-ES" sz="1050" dirty="0" smtClean="0">
                <a:solidFill>
                  <a:srgbClr val="948AD1"/>
                </a:solidFill>
              </a:rPr>
              <a:t>La </a:t>
            </a:r>
            <a:r>
              <a:rPr lang="es-ES" sz="1050" dirty="0">
                <a:solidFill>
                  <a:srgbClr val="948AD1"/>
                </a:solidFill>
              </a:rPr>
              <a:t>primera parte de la misión del Pioneer 10 fue tomar imágenes de Júpiter, lo que hizo en 1973. </a:t>
            </a:r>
            <a:r>
              <a:rPr lang="es-ES" sz="1050" dirty="0">
                <a:solidFill>
                  <a:srgbClr val="948AD1"/>
                </a:solidFill>
              </a:rPr>
              <a:t>Antes de ella, ninguna sonda, u otro tipo de nave espacial, había pasado más allá del cinturón de asteroides, entre Marte y Júpiter.</a:t>
            </a:r>
            <a:endParaRPr lang="fr-FR" sz="1050" dirty="0">
              <a:solidFill>
                <a:srgbClr val="948AD1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SzPct val="110000"/>
            </a:pP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38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la distancia entre la Tierra y la Luna?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11.000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km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270.000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km</a:t>
            </a:r>
          </a:p>
          <a:p>
            <a:pPr marL="171450" indent="-171450">
              <a:spcBef>
                <a:spcPts val="1000"/>
              </a:spcBef>
              <a:spcAft>
                <a:spcPts val="1000"/>
              </a:spcAft>
              <a:buSzPct val="110000"/>
              <a:buFont typeface="Wingdings" panose="05000000000000000000" pitchFamily="2" charset="2"/>
              <a:buChar char="q"/>
            </a:pP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384.000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km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03" y="941437"/>
            <a:ext cx="5924939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34.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¿Qué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pasará en el 2061?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cometa Halley regresará.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35.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¿Cuál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el diámetro del Sol?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diámetro del Sol es de 1.392.000 km.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36.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¿Cuándo 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 el primer lanzamiento exitoso del cohete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Ariano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s-ES" sz="1600" dirty="0" smtClean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</a:t>
            </a:r>
            <a:r>
              <a:rPr lang="es-ES" sz="1600" dirty="0">
                <a:solidFill>
                  <a:srgbClr val="948AD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24 de diciembre de 1979.</a:t>
            </a:r>
            <a:endParaRPr lang="fr-FR" sz="1600" dirty="0">
              <a:solidFill>
                <a:srgbClr val="948AD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ultiplier 3"/>
          <p:cNvSpPr/>
          <p:nvPr/>
        </p:nvSpPr>
        <p:spPr>
          <a:xfrm>
            <a:off x="6148875" y="3137781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ultiplier 9"/>
          <p:cNvSpPr/>
          <p:nvPr/>
        </p:nvSpPr>
        <p:spPr>
          <a:xfrm>
            <a:off x="6148875" y="5686584"/>
            <a:ext cx="289250" cy="317240"/>
          </a:xfrm>
          <a:prstGeom prst="mathMultiply">
            <a:avLst>
              <a:gd name="adj1" fmla="val 12156"/>
            </a:avLst>
          </a:prstGeom>
          <a:solidFill>
            <a:srgbClr val="948A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61724" y="1387607"/>
            <a:ext cx="5015203" cy="455805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31554" y="3137781"/>
            <a:ext cx="3904348" cy="335497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1724" y="4975427"/>
            <a:ext cx="5292167" cy="455805"/>
          </a:xfrm>
          <a:prstGeom prst="rect">
            <a:avLst/>
          </a:prstGeom>
          <a:solidFill>
            <a:srgbClr val="001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6356315" y="3066761"/>
            <a:ext cx="5793481" cy="952612"/>
            <a:chOff x="6340154" y="3188172"/>
            <a:chExt cx="5626357" cy="740911"/>
          </a:xfrm>
        </p:grpSpPr>
        <p:sp>
          <p:nvSpPr>
            <p:cNvPr id="14" name="Rectangle 13"/>
            <p:cNvSpPr/>
            <p:nvPr/>
          </p:nvSpPr>
          <p:spPr>
            <a:xfrm>
              <a:off x="6340154" y="3473278"/>
              <a:ext cx="5626357" cy="455805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49891" y="3188172"/>
              <a:ext cx="4379627" cy="455805"/>
            </a:xfrm>
            <a:prstGeom prst="rect">
              <a:avLst/>
            </a:prstGeom>
            <a:solidFill>
              <a:srgbClr val="001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488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Airbus_WSW_2020_v1_AR">
  <a:themeElements>
    <a:clrScheme name="Personnalisé 7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859199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BBEFFF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irbus Blue 1">
      <a:srgbClr val="00205B"/>
    </a:custClr>
    <a:custClr name="Airbus Blue 2">
      <a:srgbClr val="00A0C5"/>
    </a:custClr>
    <a:custClr name="Airbus Blue 3">
      <a:srgbClr val="005587"/>
    </a:custClr>
    <a:custClr name="Airbus Blue 4">
      <a:srgbClr val="00ABCD"/>
    </a:custClr>
    <a:custClr name="Airbus Blue 5">
      <a:srgbClr val="0085AD"/>
    </a:custClr>
    <a:custClr name="Airbus Blue 6">
      <a:srgbClr val="33BCD7"/>
    </a:custClr>
    <a:custClr name="Airbus Blue 7">
      <a:srgbClr val="289BBC"/>
    </a:custClr>
    <a:custClr name="Airbus Blue 8">
      <a:srgbClr val="66CDE1"/>
    </a:custClr>
    <a:custClr name="Airbus Blue 9">
      <a:srgbClr val="56B5D1"/>
    </a:custClr>
    <a:custClr name="Airbus Blue 10">
      <a:srgbClr val="99DDEB"/>
    </a:custClr>
    <a:custClr name="Competition Grey 1">
      <a:srgbClr val="46464B"/>
    </a:custClr>
    <a:custClr name="Competition Grey 2">
      <a:srgbClr val="9F9FA4"/>
    </a:custClr>
    <a:custClr name="Competition Grey 3">
      <a:srgbClr val="58585D"/>
    </a:custClr>
    <a:custClr name="Competition Grey 4">
      <a:srgbClr val="B1B1B6"/>
    </a:custClr>
    <a:custClr name="Competition Grey 5">
      <a:srgbClr val="6A6A6F"/>
    </a:custClr>
    <a:custClr name="Competition Grey 6">
      <a:srgbClr val="C2C2C7"/>
    </a:custClr>
    <a:custClr name="Competition Grey 7">
      <a:srgbClr val="7B7B80"/>
    </a:custClr>
    <a:custClr name="Competition Grey 8">
      <a:srgbClr val="D4D4D9"/>
    </a:custClr>
    <a:custClr name="Competition Grey 9">
      <a:srgbClr val="8D8D92"/>
    </a:custClr>
    <a:custClr name="Competition Grey 10">
      <a:srgbClr val="EBEBEB"/>
    </a:custClr>
    <a:custClr name="Airbus v Competition Blue 1">
      <a:srgbClr val="00205B"/>
    </a:custClr>
    <a:custClr name="Airbus v Competition Grey 2">
      <a:srgbClr val="9F9FA4"/>
    </a:custClr>
    <a:custClr name="Airbus v Competition Blue 3">
      <a:srgbClr val="005587"/>
    </a:custClr>
    <a:custClr name="Airbus v Competition Grey 4">
      <a:srgbClr val="B1B1B6"/>
    </a:custClr>
    <a:custClr name="Airbus v Competition Blue 5">
      <a:srgbClr val="0085AD"/>
    </a:custClr>
    <a:custClr name="Airbus v Competition Grey 6">
      <a:srgbClr val="C2C2C7"/>
    </a:custClr>
    <a:custClr name="Airbus v Competition Blue 7">
      <a:srgbClr val="289BBC"/>
    </a:custClr>
    <a:custClr name="Airbus v Competition Grey 8">
      <a:srgbClr val="D4D4D9"/>
    </a:custClr>
    <a:custClr name="Airbus v Competition Blue 9">
      <a:srgbClr val="56B5D1"/>
    </a:custClr>
    <a:custClr name="Airbus v Competition Grey 10">
      <a:srgbClr val="EBEBEB"/>
    </a:custClr>
    <a:custClr name="Highlight colours Green 1">
      <a:srgbClr val="009F4D"/>
    </a:custClr>
    <a:custClr name="Highlight colours Green 2">
      <a:srgbClr val="44BD00"/>
    </a:custClr>
    <a:custClr name="Highlight colours Yellow 1">
      <a:srgbClr val="FFF400"/>
    </a:custClr>
    <a:custClr name="Highlight colours Orange 1">
      <a:srgbClr val="FE8F00"/>
    </a:custClr>
    <a:custClr name="Highlight colours Orange 2">
      <a:srgbClr val="FE5000"/>
    </a:custClr>
    <a:custClr name="Highlight colours Red 1">
      <a:srgbClr val="E4002B"/>
    </a:custClr>
    <a:custClr name="Highlight colours Purple 1">
      <a:srgbClr val="DA1884"/>
    </a:custClr>
    <a:custClr name="Highlight colours Purple 2">
      <a:srgbClr val="A51890"/>
    </a:custClr>
    <a:custClr name="Highlight colours Blue 1">
      <a:srgbClr val="0077C8"/>
    </a:custClr>
    <a:custClr name="Highlight colours Blue 2">
      <a:srgbClr val="00AEC7"/>
    </a:custClr>
    <a:custClr name="Non-competitive colours Green 1">
      <a:srgbClr val="00663C"/>
    </a:custClr>
    <a:custClr name="Non-competitive colours Green 2">
      <a:srgbClr val="618600"/>
    </a:custClr>
    <a:custClr name="Non-competitive colours Yellow 1">
      <a:srgbClr val="BFB700"/>
    </a:custClr>
    <a:custClr name="Non-competitive colours Orange 1">
      <a:srgbClr val="BC6900"/>
    </a:custClr>
    <a:custClr name="Non-competitive colours Orange 2">
      <a:srgbClr val="BF3C00"/>
    </a:custClr>
    <a:custClr name="Non-competitive colours Red 1">
      <a:srgbClr val="A70021"/>
    </a:custClr>
    <a:custClr name="Non-competitive colours Purple 1">
      <a:srgbClr val="930F5A"/>
    </a:custClr>
    <a:custClr name="Non-competitive colours Purple 2">
      <a:srgbClr val="6D0F60"/>
    </a:custClr>
    <a:custClr name="Non-competitive colours Blue 1">
      <a:srgbClr val="005189"/>
    </a:custClr>
    <a:custClr name="Non-competitive colours Blue 2">
      <a:srgbClr val="007789"/>
    </a:custClr>
  </a:custClrLst>
  <a:extLst>
    <a:ext uri="{05A4C25C-085E-4340-85A3-A5531E510DB2}">
      <thm15:themeFamily xmlns:thm15="http://schemas.microsoft.com/office/thememl/2012/main" name="ppt_template_Airbus_WSW_2020_v2" id="{2B386689-2548-644F-983A-F416779C2879}" vid="{22F79747-0DA8-E246-8361-2208652724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04A53AE146A4B8EAE5A600275844B" ma:contentTypeVersion="0" ma:contentTypeDescription="Create a new document." ma:contentTypeScope="" ma:versionID="dd89b60ffe3e3569fda527793e6240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81036-9923-44E8-B90A-EB06D6EDE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D06A9E-D26B-41BA-B96F-1FEF610D1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4C86B7-186E-4C48-8544-2BD735D6D39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Airbus_WSW_2020_v1_AR</Template>
  <TotalTime>0</TotalTime>
  <Words>1871</Words>
  <Application>Microsoft Office PowerPoint</Application>
  <PresentationFormat>Grand écran</PresentationFormat>
  <Paragraphs>211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Airbus_WSW_2020_v1_AR</vt:lpstr>
      <vt:lpstr>Semana mundial del espacio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Airbus Defence &amp; 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Mondiale de l'Espace</dc:title>
  <dc:creator>tania.gres@airbus.com</dc:creator>
  <cp:lastModifiedBy>Le Gleut, Anne [Secondary]</cp:lastModifiedBy>
  <cp:revision>261</cp:revision>
  <dcterms:created xsi:type="dcterms:W3CDTF">2020-06-03T10:59:43Z</dcterms:created>
  <dcterms:modified xsi:type="dcterms:W3CDTF">2020-09-08T14:58:03Z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0x01010045D04A53AE146A4B8EAE5A600275844B</vt:lpwstr>
  </property>
  <property fmtid="{D5CDD505-2E9C-101B-9397-08002B2CF9AE}" pid="3" name="TitusGUID">
    <vt:lpwstr>d7164139-f2b6-445d-9b69-cacf9450eab7</vt:lpwstr>
  </property>
  <property fmtid="{D5CDD505-2E9C-101B-9397-08002B2CF9AE}" pid="4" name="LABEL">
    <vt:lpwstr>S</vt:lpwstr>
  </property>
  <property fmtid="{D5CDD505-2E9C-101B-9397-08002B2CF9AE}" pid="5" name="L1">
    <vt:lpwstr>C-ALL</vt:lpwstr>
  </property>
  <property fmtid="{D5CDD505-2E9C-101B-9397-08002B2CF9AE}" pid="6" name="L2">
    <vt:lpwstr>C-CS</vt:lpwstr>
  </property>
  <property fmtid="{D5CDD505-2E9C-101B-9397-08002B2CF9AE}" pid="7" name="L3">
    <vt:lpwstr>C-AD-AMB</vt:lpwstr>
  </property>
  <property fmtid="{D5CDD505-2E9C-101B-9397-08002B2CF9AE}" pid="8" name="CCAV">
    <vt:lpwstr/>
  </property>
  <property fmtid="{D5CDD505-2E9C-101B-9397-08002B2CF9AE}" pid="9" name="Visual">
    <vt:lpwstr>0</vt:lpwstr>
  </property>
</Properties>
</file>